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660" r:id="rId4"/>
    <p:sldMasterId id="2147483685" r:id="rId5"/>
    <p:sldMasterId id="2147483706" r:id="rId6"/>
  </p:sldMasterIdLst>
  <p:notesMasterIdLst>
    <p:notesMasterId r:id="rId22"/>
  </p:notesMasterIdLst>
  <p:sldIdLst>
    <p:sldId id="256" r:id="rId7"/>
    <p:sldId id="2207" r:id="rId8"/>
    <p:sldId id="2237" r:id="rId9"/>
    <p:sldId id="1913" r:id="rId10"/>
    <p:sldId id="1842" r:id="rId11"/>
    <p:sldId id="2275" r:id="rId12"/>
    <p:sldId id="4282" r:id="rId13"/>
    <p:sldId id="4283" r:id="rId14"/>
    <p:sldId id="2249" r:id="rId15"/>
    <p:sldId id="360" r:id="rId16"/>
    <p:sldId id="4284" r:id="rId17"/>
    <p:sldId id="2271" r:id="rId18"/>
    <p:sldId id="280" r:id="rId19"/>
    <p:sldId id="4285" r:id="rId20"/>
    <p:sldId id="428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B47625-CA0D-4E0E-A15F-4F36A647DA2B}">
          <p14:sldIdLst>
            <p14:sldId id="256"/>
            <p14:sldId id="2207"/>
            <p14:sldId id="2237"/>
            <p14:sldId id="1913"/>
            <p14:sldId id="1842"/>
            <p14:sldId id="2275"/>
            <p14:sldId id="4282"/>
            <p14:sldId id="4283"/>
            <p14:sldId id="2249"/>
            <p14:sldId id="360"/>
            <p14:sldId id="4284"/>
            <p14:sldId id="2271"/>
            <p14:sldId id="280"/>
            <p14:sldId id="4285"/>
          </p14:sldIdLst>
        </p14:section>
        <p14:section name="HOL Links" id="{164E2ED2-F50C-44A2-BB9C-686573299269}">
          <p14:sldIdLst>
            <p14:sldId id="42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420" autoAdjust="0"/>
    <p:restoredTop sz="94660"/>
  </p:normalViewPr>
  <p:slideViewPr>
    <p:cSldViewPr snapToGrid="0">
      <p:cViewPr varScale="1">
        <p:scale>
          <a:sx n="78" d="100"/>
          <a:sy n="78" d="100"/>
        </p:scale>
        <p:origin x="67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15358-B5B4-4099-8D8A-AC54A53E0F97}" type="datetimeFigureOut">
              <a:rPr lang="en-AU" smtClean="0"/>
              <a:t>19/10/2018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B1948-34B5-426B-8A5A-B689C01A7A36}" type="slidenum">
              <a:rPr lang="en-AU" smtClean="0"/>
              <a:t>‹#›</a:t>
            </a:fld>
            <a:endParaRPr lang="en-AU"/>
          </a:p>
        </p:txBody>
      </p:sp>
    </p:spTree>
    <p:extLst>
      <p:ext uri="{BB962C8B-B14F-4D97-AF65-F5344CB8AC3E}">
        <p14:creationId xmlns:p14="http://schemas.microsoft.com/office/powerpoint/2010/main" val="299402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10/19/2018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762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10/19/2018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023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5222AD0-0B7F-488E-9964-D0921E2F5B1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545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746D97-718D-49EE-B9CA-9118AEA8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60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675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5521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465C4A3-1754-4DB9-9374-E5E64564FA3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10/19/2018 9:49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433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701040" y="4473893"/>
            <a:ext cx="5608320" cy="3660610"/>
          </a:xfrm>
          <a:prstGeom prst="rect">
            <a:avLst/>
          </a:prstGeom>
        </p:spPr>
        <p:txBody>
          <a:bodyPr spcFirstLastPara="1" wrap="square" lIns="93162" tIns="93162" rIns="93162" bIns="93162" anchor="t" anchorCtr="0">
            <a:noAutofit/>
          </a:bodyPr>
          <a:lstStyle/>
          <a:p>
            <a:pPr>
              <a:spcAft>
                <a:spcPts val="0"/>
              </a:spcAft>
            </a:pPr>
            <a:r>
              <a:rPr lang="en-US"/>
              <a:t>Emphasize the J&amp;J scenario most</a:t>
            </a:r>
          </a:p>
          <a:p>
            <a:pPr>
              <a:spcAft>
                <a:spcPts val="0"/>
              </a:spcAft>
            </a:pPr>
            <a:endParaRPr lang="en-US"/>
          </a:p>
          <a:p>
            <a:pPr>
              <a:spcAft>
                <a:spcPts val="0"/>
              </a:spcAft>
            </a:pPr>
            <a:endParaRPr lang="en-US" sz="850">
              <a:cs typeface="Segoe UI Light"/>
            </a:endParaRPr>
          </a:p>
          <a:p>
            <a:pPr>
              <a:spcAft>
                <a:spcPts val="0"/>
              </a:spcAft>
            </a:pPr>
            <a:endParaRPr lang="en-US"/>
          </a:p>
        </p:txBody>
      </p:sp>
      <p:sp>
        <p:nvSpPr>
          <p:cNvPr id="120" name="Shape 120"/>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45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na01.safelinks.protection.outlook.com/?url=https://docs.microsoft.com/en-us/office/developer-program/office-365-developer-program&amp;data=02|01||17b39b9cb72f445f03e708d608db1f2f|72f988bf86f141af91ab2d7cd011db47|1|0|636706134533818992&amp;sdata=k12dYHuDrjDUUwhE5wXUEDHZgWsMhwSG6aVdvO0vqJw%3D&amp;reserved=0" TargetMode="External"/><Relationship Id="rId2" Type="http://schemas.openxmlformats.org/officeDocument/2006/relationships/hyperlink" Target="https://na01.safelinks.protection.outlook.com/?url=aka.ms/o365devbootcamp&amp;data=02|01||17b39b9cb72f445f03e708d608db1f2f|72f988bf86f141af91ab2d7cd011db47|1|0|636706134533808983&amp;sdata=BDt5H5UTwMr6riDdWLPaCxzozYp8fxzO8Hb8aosYdTA%3D&amp;reserved=0"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ED974-F0D4-41C6-9837-9343520BAC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B3F4F13-CDC0-429F-BD55-0DBF106BFB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C646DD2-29C2-4603-8736-155F75249DA7}"/>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5" name="Footer Placeholder 4">
            <a:extLst>
              <a:ext uri="{FF2B5EF4-FFF2-40B4-BE49-F238E27FC236}">
                <a16:creationId xmlns:a16="http://schemas.microsoft.com/office/drawing/2014/main" id="{1FE06B9A-1747-4699-BFD5-34CEE988B3F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6BC249F-3C2C-4078-8EDD-B83C6BF0DC79}"/>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4161352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1CF3-17BD-4BCF-B235-B2F690A17AE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C7E321D-D94D-4424-8010-91953A691A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3996A96-8E9C-4264-8249-977543B60D36}"/>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5" name="Footer Placeholder 4">
            <a:extLst>
              <a:ext uri="{FF2B5EF4-FFF2-40B4-BE49-F238E27FC236}">
                <a16:creationId xmlns:a16="http://schemas.microsoft.com/office/drawing/2014/main" id="{26BA322C-30D9-44C0-9D3B-BBF62A48211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2EA9B9C-21E8-4E08-8D34-36CF00B087FA}"/>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2480405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0AF967-7569-4B25-9ADD-B190AEA2628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8AC15D3-D7EC-44DE-87C0-5AE8917729A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C6534B2-0F59-4956-9DBA-3E34B409DF60}"/>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5" name="Footer Placeholder 4">
            <a:extLst>
              <a:ext uri="{FF2B5EF4-FFF2-40B4-BE49-F238E27FC236}">
                <a16:creationId xmlns:a16="http://schemas.microsoft.com/office/drawing/2014/main" id="{5D9245C9-C40D-483E-AF98-D7FFAA183D9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6A9A31B-4E98-43DB-AB05-BD089E943EF0}"/>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3906091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34804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283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0888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72681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65749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394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540603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29844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6DCE-AC5F-4D53-9D6D-BF4ECF3C2A7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23A1BC6-C440-4BAE-BA77-108978FE628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3E7AE3C-5268-494B-A290-C47DB8E66245}"/>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5" name="Footer Placeholder 4">
            <a:extLst>
              <a:ext uri="{FF2B5EF4-FFF2-40B4-BE49-F238E27FC236}">
                <a16:creationId xmlns:a16="http://schemas.microsoft.com/office/drawing/2014/main" id="{26BD5F15-9F9D-4165-8B89-3D344DB86DB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54B87B9-F5D1-49BC-8F84-29D292FB8F67}"/>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4016439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26918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28359341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80390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237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1921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9517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6414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xt Steps &amp; go-dos (CTA)">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922E-CF3C-40BF-A443-30B53E356BC7}"/>
              </a:ext>
            </a:extLst>
          </p:cNvPr>
          <p:cNvSpPr>
            <a:spLocks noGrp="1"/>
          </p:cNvSpPr>
          <p:nvPr>
            <p:ph type="title" hasCustomPrompt="1"/>
          </p:nvPr>
        </p:nvSpPr>
        <p:spPr/>
        <p:txBody>
          <a:bodyPr/>
          <a:lstStyle>
            <a:lvl1pPr>
              <a:defRPr/>
            </a:lvl1pPr>
          </a:lstStyle>
          <a:p>
            <a:r>
              <a:rPr lang="en-US"/>
              <a:t>Next steps &amp; go-dos</a:t>
            </a:r>
          </a:p>
        </p:txBody>
      </p:sp>
      <p:sp>
        <p:nvSpPr>
          <p:cNvPr id="3" name="pin" title="Icon of a thumbtack">
            <a:extLst>
              <a:ext uri="{FF2B5EF4-FFF2-40B4-BE49-F238E27FC236}">
                <a16:creationId xmlns:a16="http://schemas.microsoft.com/office/drawing/2014/main" id="{754EF04F-EBB0-4EBE-9FF8-005C065C316A}"/>
              </a:ext>
            </a:extLst>
          </p:cNvPr>
          <p:cNvSpPr>
            <a:spLocks noChangeAspect="1" noEditPoints="1"/>
          </p:cNvSpPr>
          <p:nvPr userDrawn="1"/>
        </p:nvSpPr>
        <p:spPr bwMode="auto">
          <a:xfrm rot="18129808">
            <a:off x="708045" y="5656340"/>
            <a:ext cx="452628" cy="226314"/>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 name="pin" title="Icon of a thumbtack">
            <a:extLst>
              <a:ext uri="{FF2B5EF4-FFF2-40B4-BE49-F238E27FC236}">
                <a16:creationId xmlns:a16="http://schemas.microsoft.com/office/drawing/2014/main" id="{BD216493-051D-4992-BA92-642C841C4B23}"/>
              </a:ext>
            </a:extLst>
          </p:cNvPr>
          <p:cNvSpPr>
            <a:spLocks noChangeAspect="1" noEditPoints="1"/>
          </p:cNvSpPr>
          <p:nvPr userDrawn="1"/>
        </p:nvSpPr>
        <p:spPr bwMode="auto">
          <a:xfrm rot="18255666">
            <a:off x="712707" y="4969362"/>
            <a:ext cx="452628" cy="226314"/>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pin" title="Icon of a thumbtack">
            <a:extLst>
              <a:ext uri="{FF2B5EF4-FFF2-40B4-BE49-F238E27FC236}">
                <a16:creationId xmlns:a16="http://schemas.microsoft.com/office/drawing/2014/main" id="{545C765B-AED6-4560-8D8E-174CC6438A0A}"/>
              </a:ext>
            </a:extLst>
          </p:cNvPr>
          <p:cNvSpPr>
            <a:spLocks noChangeAspect="1" noEditPoints="1"/>
          </p:cNvSpPr>
          <p:nvPr userDrawn="1"/>
        </p:nvSpPr>
        <p:spPr bwMode="auto">
          <a:xfrm rot="18129808">
            <a:off x="717369" y="4282383"/>
            <a:ext cx="452628" cy="226314"/>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TextBox 5">
            <a:extLst>
              <a:ext uri="{FF2B5EF4-FFF2-40B4-BE49-F238E27FC236}">
                <a16:creationId xmlns:a16="http://schemas.microsoft.com/office/drawing/2014/main" id="{3F34FAD4-6401-457D-8554-A60F73161CD9}"/>
              </a:ext>
            </a:extLst>
          </p:cNvPr>
          <p:cNvSpPr txBox="1"/>
          <p:nvPr userDrawn="1"/>
        </p:nvSpPr>
        <p:spPr>
          <a:xfrm>
            <a:off x="1399032" y="5615608"/>
            <a:ext cx="6967728" cy="49244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Register and attend a </a:t>
            </a:r>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hlinkClick r:id="rId2"/>
              </a:rPr>
              <a:t>Global Office 365 Developer Bootcamp</a:t>
            </a:r>
            <a:endPar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gn="l"/>
            <a:r>
              <a:rPr lang="en-US" sz="12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Led by our MVP community.  Happening in neighborhoods all over the world </a:t>
            </a:r>
          </a:p>
        </p:txBody>
      </p:sp>
      <p:sp>
        <p:nvSpPr>
          <p:cNvPr id="7" name="TextBox 6">
            <a:extLst>
              <a:ext uri="{FF2B5EF4-FFF2-40B4-BE49-F238E27FC236}">
                <a16:creationId xmlns:a16="http://schemas.microsoft.com/office/drawing/2014/main" id="{A469E974-9772-4721-91B2-D2E2688F88A9}"/>
              </a:ext>
            </a:extLst>
          </p:cNvPr>
          <p:cNvSpPr txBox="1"/>
          <p:nvPr userDrawn="1"/>
        </p:nvSpPr>
        <p:spPr>
          <a:xfrm>
            <a:off x="1399032" y="4928630"/>
            <a:ext cx="6967728" cy="49244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Join the </a:t>
            </a:r>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hlinkClick r:id="rId3"/>
              </a:rPr>
              <a:t>Office 365 Developer Program</a:t>
            </a:r>
            <a:endPar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gn="l"/>
            <a:r>
              <a:rPr lang="en-US" sz="12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The place for Office 365 </a:t>
            </a:r>
            <a:r>
              <a:rPr lang="en-US" sz="120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devs</a:t>
            </a:r>
            <a:r>
              <a:rPr lang="en-US" sz="12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to find the latest docs, samples, community information and more</a:t>
            </a:r>
          </a:p>
        </p:txBody>
      </p:sp>
      <p:sp>
        <p:nvSpPr>
          <p:cNvPr id="8" name="TextBox 7">
            <a:extLst>
              <a:ext uri="{FF2B5EF4-FFF2-40B4-BE49-F238E27FC236}">
                <a16:creationId xmlns:a16="http://schemas.microsoft.com/office/drawing/2014/main" id="{88E55629-7572-4259-9E17-EF885C82918A}"/>
              </a:ext>
            </a:extLst>
          </p:cNvPr>
          <p:cNvSpPr txBox="1"/>
          <p:nvPr userDrawn="1"/>
        </p:nvSpPr>
        <p:spPr>
          <a:xfrm>
            <a:off x="1399032" y="4241651"/>
            <a:ext cx="6967728" cy="49244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Visit us on the Expo floor and take our customer survey</a:t>
            </a:r>
          </a:p>
          <a:p>
            <a:pPr algn="l"/>
            <a:r>
              <a:rPr lang="en-US" sz="12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5 minutes of your time helps us build a better experience for you – and we give you a sweet water bottle</a:t>
            </a:r>
          </a:p>
        </p:txBody>
      </p:sp>
      <p:cxnSp>
        <p:nvCxnSpPr>
          <p:cNvPr id="9" name="Straight Connector 8">
            <a:extLst>
              <a:ext uri="{FF2B5EF4-FFF2-40B4-BE49-F238E27FC236}">
                <a16:creationId xmlns:a16="http://schemas.microsoft.com/office/drawing/2014/main" id="{B14A7BE0-75E8-4D56-AB7C-44DB192D30AA}"/>
              </a:ext>
            </a:extLst>
          </p:cNvPr>
          <p:cNvCxnSpPr/>
          <p:nvPr userDrawn="1"/>
        </p:nvCxnSpPr>
        <p:spPr>
          <a:xfrm>
            <a:off x="696468" y="3849624"/>
            <a:ext cx="10799064" cy="0"/>
          </a:xfrm>
          <a:prstGeom prst="line">
            <a:avLst/>
          </a:prstGeom>
          <a:ln w="1524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2215A5E-96FE-44A5-A581-F0EFEECFE65D}"/>
              </a:ext>
            </a:extLst>
          </p:cNvPr>
          <p:cNvGrpSpPr/>
          <p:nvPr userDrawn="1"/>
        </p:nvGrpSpPr>
        <p:grpSpPr bwMode="ltGray">
          <a:xfrm>
            <a:off x="6256117" y="-21839"/>
            <a:ext cx="5932086" cy="6890047"/>
            <a:chOff x="6256117" y="-21839"/>
            <a:chExt cx="5932086" cy="6890047"/>
          </a:xfrm>
        </p:grpSpPr>
        <p:grpSp>
          <p:nvGrpSpPr>
            <p:cNvPr id="11" name="Group 10">
              <a:extLst>
                <a:ext uri="{FF2B5EF4-FFF2-40B4-BE49-F238E27FC236}">
                  <a16:creationId xmlns:a16="http://schemas.microsoft.com/office/drawing/2014/main" id="{7D00BC6D-1919-47C0-96A0-1356E401F0A1}"/>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1BDAAE84-8CE8-4A87-8263-B52FB9B7889F}"/>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B204AAA-8E18-4B52-9B3E-3EEBEB18B07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C365619-5723-4CD8-BE3F-77559531E6BA}"/>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69471F48-85BC-49E7-86F0-0B8228DAFB5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8754DE0D-B541-472F-A4A3-F517F843DA9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673830B9-9736-4DA8-A849-BA9DBBAC7D3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90D2D6D4-CB3D-4799-A10B-6344662311B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F98A2599-4347-462B-9454-23C6FE113CC5}"/>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C69EB208-DF11-4C49-9B29-FA4C7DD10934}"/>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170E29-B0DE-4864-8923-CE4758205BC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054C913-2628-4339-AF44-2861B29615F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76E2D5FA-E285-45E1-AFC1-D1DBD07A3F9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29A17213-F7A4-41BC-8AE5-06FB8BAE4D0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DB93CA47-3BB3-4B78-A14D-56795BF13EAB}"/>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6938BDED-659A-4706-890A-79073A412BC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1305354D-BE33-4BBA-8795-F19AE0FEAB63}"/>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88AC310E-58EF-43CD-8E78-FEA965D3834B}"/>
                  </a:ext>
                </a:extLst>
              </p:cNvPr>
              <p:cNvCxnSpPr/>
              <p:nvPr/>
            </p:nvCxnSpPr>
            <p:spPr bwMode="ltGray">
              <a:xfrm>
                <a:off x="9981203" y="5098858"/>
                <a:ext cx="733213" cy="400531"/>
              </a:xfrm>
              <a:prstGeom prst="line">
                <a:avLst/>
              </a:pr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AF4461E7-D422-4044-8934-048948016CF5}"/>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DF4A6BF1-598B-48FE-95E0-A001877C085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4607EBE5-7689-4009-BA69-14B8E56D65BA}"/>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2F3BC6D5-AC63-4ED0-AA35-794E37748D04}"/>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C82FD4F2-FE14-451C-932D-D2955E43CDEF}"/>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885C2E6D-F8E3-47FF-B4FF-2F93599D53C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82C5740A-DB59-4900-A2E3-9FCB150D52E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63458CB9-F491-4BC1-9800-7502EBE63FA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alpha val="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1309465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9183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619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C7CAB-8919-43F5-B81C-7065C5CD2B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6A81CB9D-FB8E-4C85-B374-1B2005457C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054037-E453-4EA2-944A-15E48A437B64}"/>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5" name="Footer Placeholder 4">
            <a:extLst>
              <a:ext uri="{FF2B5EF4-FFF2-40B4-BE49-F238E27FC236}">
                <a16:creationId xmlns:a16="http://schemas.microsoft.com/office/drawing/2014/main" id="{2D2FC05F-3742-43F1-B5A5-3A7D545289D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E26F83B-18BB-4E24-92FB-FAF6C73EBFD1}"/>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2613952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672920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pic>
        <p:nvPicPr>
          <p:cNvPr id="7" name="Bild 6"/>
          <p:cNvPicPr>
            <a:picLocks noChangeAspect="1"/>
          </p:cNvPicPr>
          <p:nvPr userDrawn="1"/>
        </p:nvPicPr>
        <p:blipFill>
          <a:blip r:embed="rId2"/>
          <a:stretch>
            <a:fillRect/>
          </a:stretch>
        </p:blipFill>
        <p:spPr>
          <a:xfrm>
            <a:off x="0" y="0"/>
            <a:ext cx="12192000" cy="6858000"/>
          </a:xfrm>
          <a:prstGeom prst="rect">
            <a:avLst/>
          </a:prstGeom>
        </p:spPr>
      </p:pic>
      <p:sp>
        <p:nvSpPr>
          <p:cNvPr id="9" name="Textplatzhalter 33"/>
          <p:cNvSpPr>
            <a:spLocks noGrp="1"/>
          </p:cNvSpPr>
          <p:nvPr>
            <p:ph type="body" sz="quarter" idx="10" hasCustomPrompt="1"/>
          </p:nvPr>
        </p:nvSpPr>
        <p:spPr>
          <a:xfrm>
            <a:off x="2188520" y="2932710"/>
            <a:ext cx="7814960" cy="992579"/>
          </a:xfrm>
        </p:spPr>
        <p:txBody>
          <a:bodyPr wrap="none" anchor="ctr" anchorCtr="0">
            <a:spAutoFit/>
          </a:bodyPr>
          <a:lstStyle>
            <a:lvl1pPr marL="0" indent="0" algn="ctr">
              <a:buNone/>
              <a:defRPr sz="6500" b="1" i="0" baseline="0">
                <a:solidFill>
                  <a:schemeClr val="bg1"/>
                </a:solidFill>
                <a:latin typeface="Montserrat ExtraBold" charset="0"/>
                <a:ea typeface="Montserrat ExtraBold" charset="0"/>
                <a:cs typeface="Montserrat ExtraBold"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de-DE"/>
              <a:t>Online-Marketing</a:t>
            </a:r>
          </a:p>
        </p:txBody>
      </p:sp>
    </p:spTree>
    <p:extLst>
      <p:ext uri="{BB962C8B-B14F-4D97-AF65-F5344CB8AC3E}">
        <p14:creationId xmlns:p14="http://schemas.microsoft.com/office/powerpoint/2010/main" val="24430853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7" name="Bild 6"/>
          <p:cNvPicPr>
            <a:picLocks noChangeAspect="1"/>
          </p:cNvPicPr>
          <p:nvPr userDrawn="1"/>
        </p:nvPicPr>
        <p:blipFill>
          <a:blip r:embed="rId2"/>
          <a:stretch>
            <a:fillRect/>
          </a:stretch>
        </p:blipFill>
        <p:spPr>
          <a:xfrm rot="5400000">
            <a:off x="2666994" y="-2657856"/>
            <a:ext cx="6858001" cy="12192001"/>
          </a:xfrm>
          <a:prstGeom prst="rect">
            <a:avLst/>
          </a:prstGeom>
        </p:spPr>
      </p:pic>
      <p:pic>
        <p:nvPicPr>
          <p:cNvPr id="8" name="Bild 7"/>
          <p:cNvPicPr>
            <a:picLocks noChangeAspect="1"/>
          </p:cNvPicPr>
          <p:nvPr userDrawn="1"/>
        </p:nvPicPr>
        <p:blipFill>
          <a:blip r:embed="rId3"/>
          <a:stretch>
            <a:fillRect/>
          </a:stretch>
        </p:blipFill>
        <p:spPr>
          <a:xfrm>
            <a:off x="-5" y="386"/>
            <a:ext cx="12192000" cy="1581007"/>
          </a:xfrm>
          <a:prstGeom prst="rect">
            <a:avLst/>
          </a:prstGeom>
        </p:spPr>
      </p:pic>
      <p:sp>
        <p:nvSpPr>
          <p:cNvPr id="9" name="Rechteck 8"/>
          <p:cNvSpPr/>
          <p:nvPr userDrawn="1"/>
        </p:nvSpPr>
        <p:spPr>
          <a:xfrm>
            <a:off x="269997" y="1311007"/>
            <a:ext cx="11652001" cy="5277600"/>
          </a:xfrm>
          <a:prstGeom prst="rect">
            <a:avLst/>
          </a:prstGeom>
          <a:solidFill>
            <a:schemeClr val="bg1"/>
          </a:solidFill>
          <a:ln>
            <a:noFill/>
          </a:ln>
          <a:effectLst>
            <a:outerShdw blurRad="508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effectLst/>
            </a:endParaRPr>
          </a:p>
        </p:txBody>
      </p:sp>
      <p:sp>
        <p:nvSpPr>
          <p:cNvPr id="10" name="Textplatzhalter 33"/>
          <p:cNvSpPr>
            <a:spLocks noGrp="1"/>
          </p:cNvSpPr>
          <p:nvPr>
            <p:ph type="body" sz="quarter" idx="10" hasCustomPrompt="1"/>
          </p:nvPr>
        </p:nvSpPr>
        <p:spPr>
          <a:xfrm>
            <a:off x="4508066" y="333870"/>
            <a:ext cx="3491661" cy="715581"/>
          </a:xfrm>
        </p:spPr>
        <p:txBody>
          <a:bodyPr wrap="none" anchor="ctr" anchorCtr="0">
            <a:spAutoFit/>
          </a:bodyPr>
          <a:lstStyle>
            <a:lvl1pPr marL="0" indent="0" algn="ctr">
              <a:buNone/>
              <a:defRPr sz="4500" b="1" i="0" baseline="0">
                <a:solidFill>
                  <a:schemeClr val="bg1"/>
                </a:solidFill>
                <a:latin typeface="Montserrat" charset="0"/>
                <a:ea typeface="Montserrat" charset="0"/>
                <a:cs typeface="Montserrat"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de-DE"/>
              <a:t>Überschrift</a:t>
            </a:r>
          </a:p>
        </p:txBody>
      </p:sp>
      <p:sp>
        <p:nvSpPr>
          <p:cNvPr id="11" name="Textplatzhalter 40"/>
          <p:cNvSpPr>
            <a:spLocks noGrp="1"/>
          </p:cNvSpPr>
          <p:nvPr>
            <p:ph type="body" sz="quarter" idx="12"/>
          </p:nvPr>
        </p:nvSpPr>
        <p:spPr>
          <a:xfrm>
            <a:off x="809994" y="1851779"/>
            <a:ext cx="10572003" cy="4197368"/>
          </a:xfrm>
        </p:spPr>
        <p:txBody>
          <a:bodyPr lIns="0" tIns="0" rIns="0" bIns="0"/>
          <a:lstStyle>
            <a:lvl1pPr>
              <a:buClr>
                <a:srgbClr val="00B0F0"/>
              </a:buClr>
              <a:defRPr sz="2400" b="0" i="0">
                <a:solidFill>
                  <a:srgbClr val="4A4A4A"/>
                </a:solidFill>
                <a:latin typeface="Montserrat" charset="0"/>
                <a:ea typeface="Montserrat" charset="0"/>
                <a:cs typeface="Montserrat" charset="0"/>
              </a:defRPr>
            </a:lvl1pPr>
            <a:lvl2pPr>
              <a:buClr>
                <a:srgbClr val="00B0F0"/>
              </a:buClr>
              <a:defRPr sz="2000" b="0" i="0">
                <a:solidFill>
                  <a:srgbClr val="4A4A4A"/>
                </a:solidFill>
                <a:latin typeface="Montserrat Light" charset="0"/>
                <a:ea typeface="Montserrat Light" charset="0"/>
                <a:cs typeface="Montserrat Light" charset="0"/>
              </a:defRPr>
            </a:lvl2pPr>
            <a:lvl3pPr>
              <a:buClr>
                <a:srgbClr val="00B0F0"/>
              </a:buClr>
              <a:defRPr sz="1600" b="0" i="0">
                <a:solidFill>
                  <a:srgbClr val="4A4A4A"/>
                </a:solidFill>
                <a:latin typeface="Montserrat" charset="0"/>
                <a:ea typeface="Montserrat" charset="0"/>
                <a:cs typeface="Montserrat" charset="0"/>
              </a:defRPr>
            </a:lvl3pPr>
            <a:lvl4pPr>
              <a:buClr>
                <a:srgbClr val="00B0F0"/>
              </a:buClr>
              <a:defRPr b="0" i="0">
                <a:solidFill>
                  <a:srgbClr val="4A4A4A"/>
                </a:solidFill>
                <a:latin typeface="Proxima Nova" charset="0"/>
                <a:ea typeface="Proxima Nova" charset="0"/>
                <a:cs typeface="Proxima Nova" charset="0"/>
              </a:defRPr>
            </a:lvl4pPr>
            <a:lvl5pPr>
              <a:buClr>
                <a:srgbClr val="00B0F0"/>
              </a:buClr>
              <a:defRPr b="0" i="0">
                <a:solidFill>
                  <a:srgbClr val="4A4A4A"/>
                </a:solidFill>
                <a:latin typeface="Proxima Nova" charset="0"/>
                <a:ea typeface="Proxima Nova" charset="0"/>
                <a:cs typeface="Proxima Nova" charset="0"/>
              </a:defRPr>
            </a:lvl5pPr>
          </a:lstStyle>
          <a:p>
            <a:pPr lvl="0"/>
            <a:r>
              <a:rPr lang="de-DE"/>
              <a:t>Mastertextformat bearbeiten</a:t>
            </a:r>
          </a:p>
          <a:p>
            <a:pPr lvl="1"/>
            <a:r>
              <a:rPr lang="de-DE"/>
              <a:t>Zweite Ebene</a:t>
            </a:r>
          </a:p>
          <a:p>
            <a:pPr lvl="2"/>
            <a:r>
              <a:rPr lang="de-DE"/>
              <a:t>Dritte Ebene</a:t>
            </a:r>
          </a:p>
        </p:txBody>
      </p:sp>
    </p:spTree>
    <p:extLst>
      <p:ext uri="{BB962C8B-B14F-4D97-AF65-F5344CB8AC3E}">
        <p14:creationId xmlns:p14="http://schemas.microsoft.com/office/powerpoint/2010/main" val="39590540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395E0-0FA0-4FD9-AF95-5891D64DA2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329DB-8EDE-4654-B10B-BBD63F48F4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86783-D7F7-4ED8-8170-F2B76A7066D4}"/>
              </a:ext>
            </a:extLst>
          </p:cNvPr>
          <p:cNvSpPr>
            <a:spLocks noGrp="1"/>
          </p:cNvSpPr>
          <p:nvPr>
            <p:ph type="dt" sz="half" idx="10"/>
          </p:nvPr>
        </p:nvSpPr>
        <p:spPr/>
        <p:txBody>
          <a:bodyPr/>
          <a:lstStyle/>
          <a:p>
            <a:fld id="{F2AC8FE8-1AFE-412A-AFCA-D1403FAC1CD6}" type="datetimeFigureOut">
              <a:rPr lang="en-US" smtClean="0"/>
              <a:t>10/19/2018</a:t>
            </a:fld>
            <a:endParaRPr lang="en-US"/>
          </a:p>
        </p:txBody>
      </p:sp>
      <p:sp>
        <p:nvSpPr>
          <p:cNvPr id="5" name="Footer Placeholder 4">
            <a:extLst>
              <a:ext uri="{FF2B5EF4-FFF2-40B4-BE49-F238E27FC236}">
                <a16:creationId xmlns:a16="http://schemas.microsoft.com/office/drawing/2014/main" id="{2F8F2232-14D5-4432-A658-526E53880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E1465-A90F-4D14-B008-F67BCC3CF4FC}"/>
              </a:ext>
            </a:extLst>
          </p:cNvPr>
          <p:cNvSpPr>
            <a:spLocks noGrp="1"/>
          </p:cNvSpPr>
          <p:nvPr>
            <p:ph type="sldNum" sz="quarter" idx="12"/>
          </p:nvPr>
        </p:nvSpPr>
        <p:spPr/>
        <p:txBody>
          <a:bodyPr/>
          <a:lstStyle/>
          <a:p>
            <a:fld id="{AAF753FD-59C0-4926-A3BA-9A80B7E4796B}" type="slidenum">
              <a:rPr lang="en-US" smtClean="0"/>
              <a:t>‹#›</a:t>
            </a:fld>
            <a:endParaRPr lang="en-US"/>
          </a:p>
        </p:txBody>
      </p:sp>
    </p:spTree>
    <p:extLst>
      <p:ext uri="{BB962C8B-B14F-4D97-AF65-F5344CB8AC3E}">
        <p14:creationId xmlns:p14="http://schemas.microsoft.com/office/powerpoint/2010/main" val="10405136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71373026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1F98-222F-4744-8EEE-7323245B1F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06CF68-5369-8841-B5A1-A5E5536D62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0494F8-2578-984D-A2B6-065BF590A9AC}"/>
              </a:ext>
            </a:extLst>
          </p:cNvPr>
          <p:cNvSpPr>
            <a:spLocks noGrp="1"/>
          </p:cNvSpPr>
          <p:nvPr>
            <p:ph type="dt" sz="half" idx="10"/>
          </p:nvPr>
        </p:nvSpPr>
        <p:spPr/>
        <p:txBody>
          <a:bodyPr/>
          <a:lstStyle/>
          <a:p>
            <a:fld id="{B5CA1488-8DE3-F24F-92CC-1DBC2692F9A8}" type="datetimeFigureOut">
              <a:rPr lang="en-US" smtClean="0"/>
              <a:t>10/19/2018</a:t>
            </a:fld>
            <a:endParaRPr lang="en-US"/>
          </a:p>
        </p:txBody>
      </p:sp>
      <p:sp>
        <p:nvSpPr>
          <p:cNvPr id="5" name="Footer Placeholder 4">
            <a:extLst>
              <a:ext uri="{FF2B5EF4-FFF2-40B4-BE49-F238E27FC236}">
                <a16:creationId xmlns:a16="http://schemas.microsoft.com/office/drawing/2014/main" id="{1DDDA31A-27D5-6A4C-96E2-4AB099CAD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6F632-E888-7E48-BBF9-6C45F5A3DAA6}"/>
              </a:ext>
            </a:extLst>
          </p:cNvPr>
          <p:cNvSpPr>
            <a:spLocks noGrp="1"/>
          </p:cNvSpPr>
          <p:nvPr>
            <p:ph type="sldNum" sz="quarter" idx="12"/>
          </p:nvPr>
        </p:nvSpPr>
        <p:spPr/>
        <p:txBody>
          <a:bodyPr/>
          <a:lstStyle/>
          <a:p>
            <a:fld id="{E752C1A8-835E-994E-8F90-791A10B60BEA}" type="slidenum">
              <a:rPr lang="en-US" smtClean="0"/>
              <a:t>‹#›</a:t>
            </a:fld>
            <a:endParaRPr lang="en-US"/>
          </a:p>
        </p:txBody>
      </p:sp>
    </p:spTree>
    <p:extLst>
      <p:ext uri="{BB962C8B-B14F-4D97-AF65-F5344CB8AC3E}">
        <p14:creationId xmlns:p14="http://schemas.microsoft.com/office/powerpoint/2010/main" val="3865195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489273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293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66076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90597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EBB1-6613-4AE4-BEF7-061DF442C3F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799495D-1FB6-4111-882B-0F5536A0907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C01EE6D-911E-4E4E-882B-411F6D4A44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B582D9A-D68F-4FDF-97C0-A0A4DE89DC8D}"/>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6" name="Footer Placeholder 5">
            <a:extLst>
              <a:ext uri="{FF2B5EF4-FFF2-40B4-BE49-F238E27FC236}">
                <a16:creationId xmlns:a16="http://schemas.microsoft.com/office/drawing/2014/main" id="{52D7C41B-BFE4-4E1B-A87F-0D08C60826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C7676F0-5B68-4DCE-9D94-AC57E67D99CB}"/>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22445076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7375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27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222481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91066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947519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31810270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84562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6000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489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2610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67D8-9A03-4A57-AFFF-5DE26548321D}"/>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52D94FE-1179-407C-8810-A03B6F34D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17579E8-008D-458D-8312-1B11C221D1E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04F907E-BE53-41B3-99E7-894271443C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CA17D1-2D37-4208-8BB7-72C2F5C8EF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9F51D14-3A6A-4868-84D1-3D4F34C49016}"/>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8" name="Footer Placeholder 7">
            <a:extLst>
              <a:ext uri="{FF2B5EF4-FFF2-40B4-BE49-F238E27FC236}">
                <a16:creationId xmlns:a16="http://schemas.microsoft.com/office/drawing/2014/main" id="{0E665A32-8C50-45D3-B13D-7C2927B99EA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D9AE15C-04D9-45E9-B7E7-9DB86F2AC41B}"/>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42354833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41267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60947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9714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071686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362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69242" y="672854"/>
            <a:ext cx="11655078" cy="553998"/>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1" y="289767"/>
            <a:ext cx="11653523" cy="246221"/>
          </a:xfrm>
        </p:spPr>
        <p:txBody>
          <a:bodyPr/>
          <a:lstStyle>
            <a:lvl1pPr marL="0" indent="0">
              <a:buNone/>
              <a:defRPr sz="1600" b="1">
                <a:solidFill>
                  <a:schemeClr val="accent4"/>
                </a:solidFill>
                <a:latin typeface="+mn-lt"/>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CHAPTER TITLE BREADCRUM</a:t>
            </a:r>
          </a:p>
        </p:txBody>
      </p:sp>
    </p:spTree>
    <p:extLst>
      <p:ext uri="{BB962C8B-B14F-4D97-AF65-F5344CB8AC3E}">
        <p14:creationId xmlns:p14="http://schemas.microsoft.com/office/powerpoint/2010/main" val="186943622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8317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6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4318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80674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4B3E-D5F6-4D6F-9213-82388D26B57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FBBC012-6C08-467F-980C-0A9E1DC0FDBE}"/>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4" name="Footer Placeholder 3">
            <a:extLst>
              <a:ext uri="{FF2B5EF4-FFF2-40B4-BE49-F238E27FC236}">
                <a16:creationId xmlns:a16="http://schemas.microsoft.com/office/drawing/2014/main" id="{0A973EF5-E601-4388-B235-14CAC77B110D}"/>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4C34E23-BDF1-47A1-8B1D-690A512F538C}"/>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9674410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674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82400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13025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14216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8242968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1660293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37459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2517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00504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68829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795CF8-5832-42D8-AEDC-43CDB0729430}"/>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3" name="Footer Placeholder 2">
            <a:extLst>
              <a:ext uri="{FF2B5EF4-FFF2-40B4-BE49-F238E27FC236}">
                <a16:creationId xmlns:a16="http://schemas.microsoft.com/office/drawing/2014/main" id="{9C033E34-4FC0-45C3-8897-CC3D653E1D6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9125D26-2F59-4B4C-986A-0512A3358DA9}"/>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19016329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35155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42641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24727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7657145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02310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FD56-849A-4F99-81C7-360677893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E78DB7-3A5E-49CA-885A-FC4F177888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23881-39B4-4D26-AEA0-722B8A65E8AF}"/>
              </a:ext>
            </a:extLst>
          </p:cNvPr>
          <p:cNvSpPr>
            <a:spLocks noGrp="1"/>
          </p:cNvSpPr>
          <p:nvPr>
            <p:ph type="dt" sz="half" idx="10"/>
          </p:nvPr>
        </p:nvSpPr>
        <p:spPr/>
        <p:txBody>
          <a:bodyPr/>
          <a:lstStyle/>
          <a:p>
            <a:fld id="{1D5EB2B1-A31B-4692-9786-AC747A450C71}" type="datetime1">
              <a:rPr lang="en-US" smtClean="0"/>
              <a:t>10/19/2018</a:t>
            </a:fld>
            <a:endParaRPr lang="en-US"/>
          </a:p>
        </p:txBody>
      </p:sp>
      <p:sp>
        <p:nvSpPr>
          <p:cNvPr id="5" name="Footer Placeholder 4">
            <a:extLst>
              <a:ext uri="{FF2B5EF4-FFF2-40B4-BE49-F238E27FC236}">
                <a16:creationId xmlns:a16="http://schemas.microsoft.com/office/drawing/2014/main" id="{D19D7132-0E50-48E8-AA18-1829D1821B9E}"/>
              </a:ext>
            </a:extLst>
          </p:cNvPr>
          <p:cNvSpPr>
            <a:spLocks noGrp="1"/>
          </p:cNvSpPr>
          <p:nvPr>
            <p:ph type="ftr" sz="quarter" idx="11"/>
          </p:nvPr>
        </p:nvSpPr>
        <p:spPr/>
        <p:txBody>
          <a:bodyPr/>
          <a:lstStyle/>
          <a:p>
            <a:r>
              <a:rPr lang="en-US"/>
              <a:t>Microsoft Corporation Confidential</a:t>
            </a:r>
          </a:p>
        </p:txBody>
      </p:sp>
      <p:sp>
        <p:nvSpPr>
          <p:cNvPr id="6" name="Slide Number Placeholder 5">
            <a:extLst>
              <a:ext uri="{FF2B5EF4-FFF2-40B4-BE49-F238E27FC236}">
                <a16:creationId xmlns:a16="http://schemas.microsoft.com/office/drawing/2014/main" id="{D8ECA603-DA1C-4CA6-9179-1745A4B4FDA2}"/>
              </a:ext>
            </a:extLst>
          </p:cNvPr>
          <p:cNvSpPr>
            <a:spLocks noGrp="1"/>
          </p:cNvSpPr>
          <p:nvPr>
            <p:ph type="sldNum" sz="quarter" idx="12"/>
          </p:nvPr>
        </p:nvSpPr>
        <p:spPr/>
        <p:txBody>
          <a:bodyPr/>
          <a:lstStyle/>
          <a:p>
            <a:fld id="{49C6DACA-DFAE-4EC4-94F6-85960AA82CAF}" type="slidenum">
              <a:rPr lang="en-US" smtClean="0"/>
              <a:t>‹#›</a:t>
            </a:fld>
            <a:endParaRPr lang="en-US"/>
          </a:p>
        </p:txBody>
      </p:sp>
    </p:spTree>
    <p:extLst>
      <p:ext uri="{BB962C8B-B14F-4D97-AF65-F5344CB8AC3E}">
        <p14:creationId xmlns:p14="http://schemas.microsoft.com/office/powerpoint/2010/main" val="24682645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198048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0C8E-11C4-429E-ABF5-04C655823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F1F4BD-1AD7-41B3-9CCA-E2AFBA0A8B1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B550CE-3E3A-4622-A401-F69C7C4C4C6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F38A07-4B92-4DA1-BE81-19AA8A764B3E}"/>
              </a:ext>
            </a:extLst>
          </p:cNvPr>
          <p:cNvSpPr>
            <a:spLocks noGrp="1"/>
          </p:cNvSpPr>
          <p:nvPr>
            <p:ph type="dt" sz="half" idx="10"/>
          </p:nvPr>
        </p:nvSpPr>
        <p:spPr/>
        <p:txBody>
          <a:bodyPr/>
          <a:lstStyle/>
          <a:p>
            <a:fld id="{EF4CC437-764C-4113-8BE3-0ED30743F96C}" type="datetimeFigureOut">
              <a:rPr lang="en-US" smtClean="0"/>
              <a:t>10/19/2018</a:t>
            </a:fld>
            <a:endParaRPr lang="en-US"/>
          </a:p>
        </p:txBody>
      </p:sp>
      <p:sp>
        <p:nvSpPr>
          <p:cNvPr id="6" name="Footer Placeholder 5">
            <a:extLst>
              <a:ext uri="{FF2B5EF4-FFF2-40B4-BE49-F238E27FC236}">
                <a16:creationId xmlns:a16="http://schemas.microsoft.com/office/drawing/2014/main" id="{0B6EEF1F-003C-4019-9960-4E3E27B2A4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74659-92DF-45C8-A6B9-60E3273A0ABD}"/>
              </a:ext>
            </a:extLst>
          </p:cNvPr>
          <p:cNvSpPr>
            <a:spLocks noGrp="1"/>
          </p:cNvSpPr>
          <p:nvPr>
            <p:ph type="sldNum" sz="quarter" idx="12"/>
          </p:nvPr>
        </p:nvSpPr>
        <p:spPr/>
        <p:txBody>
          <a:bodyPr/>
          <a:lstStyle/>
          <a:p>
            <a:fld id="{B077E4F9-377E-426A-B58F-27A269F71ED7}" type="slidenum">
              <a:rPr lang="en-US" smtClean="0"/>
              <a:t>‹#›</a:t>
            </a:fld>
            <a:endParaRPr lang="en-US"/>
          </a:p>
        </p:txBody>
      </p:sp>
    </p:spTree>
    <p:extLst>
      <p:ext uri="{BB962C8B-B14F-4D97-AF65-F5344CB8AC3E}">
        <p14:creationId xmlns:p14="http://schemas.microsoft.com/office/powerpoint/2010/main" val="7011775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2594168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5A05F-1465-432D-B62D-FCFE06B710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5F34C6A-9E44-44C4-844F-F3C128CD7E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49B01DA-2CD0-4451-ABFC-31F37B2F2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DF78AD-696F-4B66-80CE-CD06710648E9}"/>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6" name="Footer Placeholder 5">
            <a:extLst>
              <a:ext uri="{FF2B5EF4-FFF2-40B4-BE49-F238E27FC236}">
                <a16:creationId xmlns:a16="http://schemas.microsoft.com/office/drawing/2014/main" id="{7F466654-1566-4BE2-BBCC-0260CDCD2F8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CE8EA3A-C025-4E9A-AD9D-9F115CAF1078}"/>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1359187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FD85-56DE-4D31-9D91-99E6110619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311BA74-296A-4781-80CD-76EC424378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C574E11-3112-4F49-9D29-E9B079934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BA6935-0567-47A2-B4CD-D24616980FF3}"/>
              </a:ext>
            </a:extLst>
          </p:cNvPr>
          <p:cNvSpPr>
            <a:spLocks noGrp="1"/>
          </p:cNvSpPr>
          <p:nvPr>
            <p:ph type="dt" sz="half" idx="10"/>
          </p:nvPr>
        </p:nvSpPr>
        <p:spPr/>
        <p:txBody>
          <a:bodyPr/>
          <a:lstStyle/>
          <a:p>
            <a:fld id="{4BFA5EC4-3ACE-4540-8856-8A4F22D6F5F0}" type="datetimeFigureOut">
              <a:rPr lang="en-AU" smtClean="0"/>
              <a:t>19/10/2018</a:t>
            </a:fld>
            <a:endParaRPr lang="en-AU"/>
          </a:p>
        </p:txBody>
      </p:sp>
      <p:sp>
        <p:nvSpPr>
          <p:cNvPr id="6" name="Footer Placeholder 5">
            <a:extLst>
              <a:ext uri="{FF2B5EF4-FFF2-40B4-BE49-F238E27FC236}">
                <a16:creationId xmlns:a16="http://schemas.microsoft.com/office/drawing/2014/main" id="{E10CC453-BB96-4A40-849F-162963E8B4B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7E36B9E-4079-4651-85C6-EFAEE5112A39}"/>
              </a:ext>
            </a:extLst>
          </p:cNvPr>
          <p:cNvSpPr>
            <a:spLocks noGrp="1"/>
          </p:cNvSpPr>
          <p:nvPr>
            <p:ph type="sldNum" sz="quarter" idx="12"/>
          </p:nvPr>
        </p:nvSpPr>
        <p:spPr/>
        <p:txBody>
          <a:bodyPr/>
          <a:lstStyle/>
          <a:p>
            <a:fld id="{ADB95958-7230-41CF-BFD2-6F9F203DBE42}" type="slidenum">
              <a:rPr lang="en-AU" smtClean="0"/>
              <a:t>‹#›</a:t>
            </a:fld>
            <a:endParaRPr lang="en-AU"/>
          </a:p>
        </p:txBody>
      </p:sp>
    </p:spTree>
    <p:extLst>
      <p:ext uri="{BB962C8B-B14F-4D97-AF65-F5344CB8AC3E}">
        <p14:creationId xmlns:p14="http://schemas.microsoft.com/office/powerpoint/2010/main" val="3153749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1.emf"/><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theme" Target="../theme/theme3.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image" Target="../media/image1.emf"/><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theme" Target="../theme/theme4.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4BD164-9AC3-4FB2-8744-A0EF15ED8E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B3FD51F-9E61-4847-9DDB-B338D6FDB8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9AB529-F582-4911-A96E-370BEB8D7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FA5EC4-3ACE-4540-8856-8A4F22D6F5F0}" type="datetimeFigureOut">
              <a:rPr lang="en-AU" smtClean="0"/>
              <a:t>19/10/2018</a:t>
            </a:fld>
            <a:endParaRPr lang="en-AU"/>
          </a:p>
        </p:txBody>
      </p:sp>
      <p:sp>
        <p:nvSpPr>
          <p:cNvPr id="5" name="Footer Placeholder 4">
            <a:extLst>
              <a:ext uri="{FF2B5EF4-FFF2-40B4-BE49-F238E27FC236}">
                <a16:creationId xmlns:a16="http://schemas.microsoft.com/office/drawing/2014/main" id="{696B8D8E-406C-4B91-A623-C8230BB141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A4302B66-67A3-47DF-A30F-8CE2275E11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B95958-7230-41CF-BFD2-6F9F203DBE42}" type="slidenum">
              <a:rPr lang="en-AU" smtClean="0"/>
              <a:t>‹#›</a:t>
            </a:fld>
            <a:endParaRPr lang="en-AU"/>
          </a:p>
        </p:txBody>
      </p:sp>
    </p:spTree>
    <p:extLst>
      <p:ext uri="{BB962C8B-B14F-4D97-AF65-F5344CB8AC3E}">
        <p14:creationId xmlns:p14="http://schemas.microsoft.com/office/powerpoint/2010/main" val="46521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27174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778200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85927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image" Target="../media/image3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8" Type="http://schemas.openxmlformats.org/officeDocument/2006/relationships/hyperlink" Target="https://stackoverflow.com/questions/25206139/ios-push-notification-brings-back-old-notifications-to-the-lock-screen" TargetMode="External"/><Relationship Id="rId3" Type="http://schemas.openxmlformats.org/officeDocument/2006/relationships/image" Target="../media/image36.png"/><Relationship Id="rId7" Type="http://schemas.openxmlformats.org/officeDocument/2006/relationships/hyperlink" Target="https://stackoverflow.com/questions/28280615/make-notification-large-icon-round" TargetMode="External"/><Relationship Id="rId2" Type="http://schemas.openxmlformats.org/officeDocument/2006/relationships/notesSlide" Target="../notesSlides/notesSlide8.xml"/><Relationship Id="rId1" Type="http://schemas.openxmlformats.org/officeDocument/2006/relationships/slideLayout" Target="../slideLayouts/slideLayout75.xml"/><Relationship Id="rId6" Type="http://schemas.openxmlformats.org/officeDocument/2006/relationships/hyperlink" Target="https://creativecommons.org/licenses/by-sa/3.0/" TargetMode="External"/><Relationship Id="rId5" Type="http://schemas.openxmlformats.org/officeDocument/2006/relationships/hyperlink" Target="https://stackoverflow.com/questions/30560279/android-lollipop-notification-background-colour" TargetMode="External"/><Relationship Id="rId4" Type="http://schemas.openxmlformats.org/officeDocument/2006/relationships/image" Target="../media/image37.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customXml/item1.xml"/><Relationship Id="rId7" Type="http://schemas.openxmlformats.org/officeDocument/2006/relationships/image" Target="../media/image13.png"/><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notesSlide" Target="../notesSlides/notesSlide5.xml"/><Relationship Id="rId5" Type="http://schemas.openxmlformats.org/officeDocument/2006/relationships/slideLayout" Target="../slideLayouts/slideLayout18.xml"/><Relationship Id="rId10" Type="http://schemas.microsoft.com/office/2007/relationships/hdphoto" Target="../media/hdphoto1.wdp"/><Relationship Id="rId4" Type="http://schemas.openxmlformats.org/officeDocument/2006/relationships/tags" Target="../tags/tag2.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1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A783-DF7D-4761-BCD9-B0D27C74D65D}"/>
              </a:ext>
            </a:extLst>
          </p:cNvPr>
          <p:cNvSpPr>
            <a:spLocks noGrp="1"/>
          </p:cNvSpPr>
          <p:nvPr>
            <p:ph type="ctrTitle"/>
          </p:nvPr>
        </p:nvSpPr>
        <p:spPr/>
        <p:txBody>
          <a:bodyPr/>
          <a:lstStyle/>
          <a:p>
            <a:r>
              <a:rPr lang="en-AU" dirty="0"/>
              <a:t>Microsoft Graph</a:t>
            </a:r>
          </a:p>
        </p:txBody>
      </p:sp>
      <p:sp>
        <p:nvSpPr>
          <p:cNvPr id="3" name="Subtitle 2">
            <a:extLst>
              <a:ext uri="{FF2B5EF4-FFF2-40B4-BE49-F238E27FC236}">
                <a16:creationId xmlns:a16="http://schemas.microsoft.com/office/drawing/2014/main" id="{AD7189A1-99BA-46EF-BFE1-9BEAC4C48095}"/>
              </a:ext>
            </a:extLst>
          </p:cNvPr>
          <p:cNvSpPr>
            <a:spLocks noGrp="1"/>
          </p:cNvSpPr>
          <p:nvPr>
            <p:ph type="subTitle" idx="1"/>
          </p:nvPr>
        </p:nvSpPr>
        <p:spPr/>
        <p:txBody>
          <a:bodyPr/>
          <a:lstStyle/>
          <a:p>
            <a:r>
              <a:rPr lang="en-AU" dirty="0"/>
              <a:t>Quick Summary</a:t>
            </a:r>
          </a:p>
        </p:txBody>
      </p:sp>
    </p:spTree>
    <p:extLst>
      <p:ext uri="{BB962C8B-B14F-4D97-AF65-F5344CB8AC3E}">
        <p14:creationId xmlns:p14="http://schemas.microsoft.com/office/powerpoint/2010/main" val="2225303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854" y="585788"/>
            <a:ext cx="11272229" cy="663708"/>
          </a:xfrm>
        </p:spPr>
        <p:txBody>
          <a:bodyPr/>
          <a:lstStyle/>
          <a:p>
            <a:r>
              <a:rPr lang="en-US" sz="4313"/>
              <a:t>Use Microsoft Graph to streamline</a:t>
            </a:r>
          </a:p>
        </p:txBody>
      </p:sp>
      <p:sp>
        <p:nvSpPr>
          <p:cNvPr id="57" name="t2">
            <a:extLst>
              <a:ext uri="{FF2B5EF4-FFF2-40B4-BE49-F238E27FC236}">
                <a16:creationId xmlns:a16="http://schemas.microsoft.com/office/drawing/2014/main" id="{BC443728-586D-4C16-BC7B-58380FBB1910}"/>
              </a:ext>
            </a:extLst>
          </p:cNvPr>
          <p:cNvSpPr txBox="1">
            <a:spLocks/>
          </p:cNvSpPr>
          <p:nvPr/>
        </p:nvSpPr>
        <p:spPr>
          <a:xfrm>
            <a:off x="1732473" y="3067472"/>
            <a:ext cx="8881795" cy="603434"/>
          </a:xfrm>
          <a:prstGeom prst="rect">
            <a:avLst/>
          </a:prstGeom>
        </p:spPr>
        <p:txBody>
          <a:bodyPr vert="horz" wrap="square" lIns="179259" tIns="89630" rIns="179259" bIns="89630" rtlCol="0" anchor="ctr" anchorCtr="0">
            <a:spAutoFit/>
          </a:bodyPr>
          <a:lstStyle>
            <a:defPPr>
              <a:defRPr lang="en-US"/>
            </a:defPPr>
            <a:lvl1pPr marR="0" lvl="0" indent="0" fontAlgn="auto">
              <a:lnSpc>
                <a:spcPct val="100000"/>
              </a:lnSpc>
              <a:spcBef>
                <a:spcPts val="0"/>
              </a:spcBef>
              <a:spcAft>
                <a:spcPts val="600"/>
              </a:spcAft>
              <a:buClrTx/>
              <a:buSzTx/>
              <a:buFont typeface="Arial" pitchFamily="34" charset="0"/>
              <a:buNone/>
              <a:tabLst/>
              <a:defRPr sz="2400"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896214" rtl="0" eaLnBrk="1" fontAlgn="auto" latinLnBrk="0" hangingPunct="1">
              <a:lnSpc>
                <a:spcPct val="100000"/>
              </a:lnSpc>
              <a:spcBef>
                <a:spcPts val="0"/>
              </a:spcBef>
              <a:spcAft>
                <a:spcPts val="588"/>
              </a:spcAft>
              <a:buClrTx/>
              <a:buSzTx/>
              <a:buFont typeface="Arial" pitchFamily="34" charset="0"/>
              <a:buNone/>
              <a:tabLst/>
              <a:defRPr/>
            </a:pPr>
            <a:r>
              <a:rPr kumimoji="0" lang="en-US" sz="2745"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Managing employee lifecycle</a:t>
            </a:r>
          </a:p>
        </p:txBody>
      </p:sp>
      <p:sp>
        <p:nvSpPr>
          <p:cNvPr id="85" name="t2">
            <a:extLst/>
          </p:cNvPr>
          <p:cNvSpPr txBox="1">
            <a:spLocks/>
          </p:cNvSpPr>
          <p:nvPr/>
        </p:nvSpPr>
        <p:spPr>
          <a:xfrm>
            <a:off x="9566272" y="5743277"/>
            <a:ext cx="4086231" cy="603427"/>
          </a:xfrm>
          <a:prstGeom prst="rect">
            <a:avLst/>
          </a:prstGeom>
        </p:spPr>
        <p:txBody>
          <a:bodyPr vert="horz" wrap="square" lIns="179259" tIns="89630" rIns="179259" bIns="89630" rtlCol="0" anchor="ctr" anchorCtr="0">
            <a:spAutoFit/>
          </a:bodyPr>
          <a:lstStyle>
            <a:defPPr>
              <a:defRPr lang="en-US"/>
            </a:defPPr>
            <a:lvl1pPr marR="0" lvl="0" indent="0" fontAlgn="auto">
              <a:lnSpc>
                <a:spcPct val="100000"/>
              </a:lnSpc>
              <a:spcBef>
                <a:spcPts val="0"/>
              </a:spcBef>
              <a:spcAft>
                <a:spcPts val="600"/>
              </a:spcAft>
              <a:buClrTx/>
              <a:buSzTx/>
              <a:buFont typeface="Arial" pitchFamily="34" charset="0"/>
              <a:buNone/>
              <a:tabLst/>
              <a:defRPr sz="2400"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896214" rtl="0" eaLnBrk="1" fontAlgn="auto" latinLnBrk="0" hangingPunct="1">
              <a:lnSpc>
                <a:spcPct val="100000"/>
              </a:lnSpc>
              <a:spcBef>
                <a:spcPts val="0"/>
              </a:spcBef>
              <a:spcAft>
                <a:spcPts val="588"/>
              </a:spcAft>
              <a:buClrTx/>
              <a:buSzTx/>
              <a:buFont typeface="Arial" pitchFamily="34" charset="0"/>
              <a:buNone/>
              <a:tabLst/>
              <a:defRPr/>
            </a:pPr>
            <a:r>
              <a:rPr kumimoji="0" lang="en-US" sz="2353"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 and </a:t>
            </a:r>
            <a:r>
              <a:rPr kumimoji="0" lang="en-US" sz="2745" b="0" i="0" u="none" strike="noStrike" kern="0" cap="none" spc="0" normalizeH="0" baseline="0" noProof="0">
                <a:ln>
                  <a:noFill/>
                </a:ln>
                <a:solidFill>
                  <a:srgbClr val="D83B01"/>
                </a:solidFill>
                <a:effectLst/>
                <a:uLnTx/>
                <a:uFillTx/>
                <a:latin typeface="Segoe UI Semilight"/>
                <a:ea typeface="+mn-ea"/>
                <a:cs typeface="Segoe UI" panose="020B0502040204020203" pitchFamily="34" charset="0"/>
              </a:rPr>
              <a:t>MORE</a:t>
            </a:r>
            <a:endParaRPr kumimoji="0" lang="en-US" sz="2353" b="0" i="0" u="none" strike="noStrike" kern="0" cap="none" spc="0" normalizeH="0" baseline="0" noProof="0">
              <a:ln>
                <a:noFill/>
              </a:ln>
              <a:solidFill>
                <a:srgbClr val="D83B01"/>
              </a:solidFill>
              <a:effectLst/>
              <a:uLnTx/>
              <a:uFillTx/>
              <a:latin typeface="Segoe UI Semilight"/>
              <a:ea typeface="+mn-ea"/>
              <a:cs typeface="Segoe UI" panose="020B0502040204020203" pitchFamily="34" charset="0"/>
            </a:endParaRPr>
          </a:p>
        </p:txBody>
      </p:sp>
      <p:sp>
        <p:nvSpPr>
          <p:cNvPr id="72" name="t2">
            <a:extLst>
              <a:ext uri="{FF2B5EF4-FFF2-40B4-BE49-F238E27FC236}">
                <a16:creationId xmlns:a16="http://schemas.microsoft.com/office/drawing/2014/main" id="{E2320402-E406-49D8-A530-4502D39EE2ED}"/>
              </a:ext>
            </a:extLst>
          </p:cNvPr>
          <p:cNvSpPr txBox="1">
            <a:spLocks/>
          </p:cNvSpPr>
          <p:nvPr/>
        </p:nvSpPr>
        <p:spPr>
          <a:xfrm>
            <a:off x="1732475" y="4043306"/>
            <a:ext cx="4020545" cy="1025857"/>
          </a:xfrm>
          <a:prstGeom prst="rect">
            <a:avLst/>
          </a:prstGeom>
        </p:spPr>
        <p:txBody>
          <a:bodyPr vert="horz" wrap="square" lIns="179259" tIns="89630" rIns="179259" bIns="89630" rtlCol="0" anchor="ctr" anchorCtr="0">
            <a:spAutoFit/>
          </a:bodyPr>
          <a:lstStyle>
            <a:defPPr>
              <a:defRPr lang="en-US"/>
            </a:defPPr>
            <a:lvl1pPr marR="0" lvl="0" indent="0" fontAlgn="auto">
              <a:lnSpc>
                <a:spcPct val="100000"/>
              </a:lnSpc>
              <a:spcBef>
                <a:spcPts val="0"/>
              </a:spcBef>
              <a:spcAft>
                <a:spcPts val="600"/>
              </a:spcAft>
              <a:buClrTx/>
              <a:buSzTx/>
              <a:buFont typeface="Arial" pitchFamily="34" charset="0"/>
              <a:buNone/>
              <a:tabLst/>
              <a:defRPr sz="2400" spc="0" baseline="0">
                <a:gradFill>
                  <a:gsLst>
                    <a:gs pos="1250">
                      <a:schemeClr val="tx1"/>
                    </a:gs>
                    <a:gs pos="99000">
                      <a:schemeClr val="tx1"/>
                    </a:gs>
                  </a:gsLst>
                  <a:lin ang="5400000" scaled="0"/>
                </a:gradFill>
                <a:cs typeface="Segoe UI Semilight" panose="020B04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896214" rtl="0" eaLnBrk="1" fontAlgn="auto" latinLnBrk="0" hangingPunct="1">
              <a:lnSpc>
                <a:spcPct val="100000"/>
              </a:lnSpc>
              <a:spcBef>
                <a:spcPts val="0"/>
              </a:spcBef>
              <a:spcAft>
                <a:spcPts val="588"/>
              </a:spcAft>
              <a:buClrTx/>
              <a:buSzTx/>
              <a:buFont typeface="Arial" pitchFamily="34" charset="0"/>
              <a:buNone/>
              <a:tabLst/>
              <a:defRPr/>
            </a:pPr>
            <a:r>
              <a:rPr kumimoji="0" lang="en-US" sz="2745"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Protecting sensitive data across devices</a:t>
            </a:r>
          </a:p>
        </p:txBody>
      </p:sp>
      <p:grpSp>
        <p:nvGrpSpPr>
          <p:cNvPr id="13" name="Group 12">
            <a:extLst>
              <a:ext uri="{FF2B5EF4-FFF2-40B4-BE49-F238E27FC236}">
                <a16:creationId xmlns:a16="http://schemas.microsoft.com/office/drawing/2014/main" id="{C7F734C9-5939-4862-BFC1-F013193DAC89}"/>
              </a:ext>
            </a:extLst>
          </p:cNvPr>
          <p:cNvGrpSpPr/>
          <p:nvPr/>
        </p:nvGrpSpPr>
        <p:grpSpPr>
          <a:xfrm>
            <a:off x="523681" y="2889296"/>
            <a:ext cx="1111889" cy="988881"/>
            <a:chOff x="558019" y="1058322"/>
            <a:chExt cx="1247604" cy="1109581"/>
          </a:xfrm>
        </p:grpSpPr>
        <p:sp>
          <p:nvSpPr>
            <p:cNvPr id="11" name="Rectangle 10">
              <a:extLst>
                <a:ext uri="{FF2B5EF4-FFF2-40B4-BE49-F238E27FC236}">
                  <a16:creationId xmlns:a16="http://schemas.microsoft.com/office/drawing/2014/main" id="{CA300A2C-ADBA-4BC6-A8FF-A0559E5F01EA}"/>
                </a:ext>
              </a:extLst>
            </p:cNvPr>
            <p:cNvSpPr/>
            <p:nvPr/>
          </p:nvSpPr>
          <p:spPr bwMode="auto">
            <a:xfrm>
              <a:off x="626113" y="1058322"/>
              <a:ext cx="1179510" cy="11095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8DDE9D6E-B4F5-4236-9947-793FA39830B5}"/>
                </a:ext>
              </a:extLst>
            </p:cNvPr>
            <p:cNvGrpSpPr/>
            <p:nvPr/>
          </p:nvGrpSpPr>
          <p:grpSpPr>
            <a:xfrm>
              <a:off x="558019" y="1122674"/>
              <a:ext cx="1167890" cy="941943"/>
              <a:chOff x="5026811" y="1252543"/>
              <a:chExt cx="1167890" cy="941943"/>
            </a:xfrm>
          </p:grpSpPr>
          <p:sp>
            <p:nvSpPr>
              <p:cNvPr id="4" name="Arc 3">
                <a:extLst>
                  <a:ext uri="{FF2B5EF4-FFF2-40B4-BE49-F238E27FC236}">
                    <a16:creationId xmlns:a16="http://schemas.microsoft.com/office/drawing/2014/main" id="{14B52871-4B3E-4518-82E6-ED510C0905DD}"/>
                  </a:ext>
                </a:extLst>
              </p:cNvPr>
              <p:cNvSpPr/>
              <p:nvPr/>
            </p:nvSpPr>
            <p:spPr>
              <a:xfrm>
                <a:off x="5026811" y="1503170"/>
                <a:ext cx="1058293" cy="609805"/>
              </a:xfrm>
              <a:prstGeom prst="arc">
                <a:avLst/>
              </a:prstGeom>
              <a:ln w="254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9C7EC834-F9B0-4B7B-A0A7-82FC336DB553}"/>
                  </a:ext>
                </a:extLst>
              </p:cNvPr>
              <p:cNvGrpSpPr/>
              <p:nvPr/>
            </p:nvGrpSpPr>
            <p:grpSpPr>
              <a:xfrm>
                <a:off x="5194518" y="1381271"/>
                <a:ext cx="1000183" cy="813215"/>
                <a:chOff x="5194518" y="1381271"/>
                <a:chExt cx="1000183" cy="813215"/>
              </a:xfrm>
            </p:grpSpPr>
            <p:sp>
              <p:nvSpPr>
                <p:cNvPr id="36" name="building_7" descr="City, office, business&#10;">
                  <a:extLst>
                    <a:ext uri="{FF2B5EF4-FFF2-40B4-BE49-F238E27FC236}">
                      <a16:creationId xmlns:a16="http://schemas.microsoft.com/office/drawing/2014/main" id="{48906A9F-46D6-4184-B898-0137B32115A8}"/>
                    </a:ext>
                  </a:extLst>
                </p:cNvPr>
                <p:cNvSpPr>
                  <a:spLocks noChangeAspect="1" noEditPoints="1"/>
                </p:cNvSpPr>
                <p:nvPr/>
              </p:nvSpPr>
              <p:spPr bwMode="auto">
                <a:xfrm>
                  <a:off x="5194518" y="1381271"/>
                  <a:ext cx="520230" cy="589061"/>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EMI_E731" descr="Skyscrapers, offices, businesses&#10;">
                  <a:extLst>
                    <a:ext uri="{FF2B5EF4-FFF2-40B4-BE49-F238E27FC236}">
                      <a16:creationId xmlns:a16="http://schemas.microsoft.com/office/drawing/2014/main" id="{EC8960FC-F5E5-4D03-9FCD-E9CAEC0DC7BD}"/>
                    </a:ext>
                  </a:extLst>
                </p:cNvPr>
                <p:cNvSpPr>
                  <a:spLocks noChangeAspect="1" noEditPoints="1"/>
                </p:cNvSpPr>
                <p:nvPr/>
              </p:nvSpPr>
              <p:spPr bwMode="auto">
                <a:xfrm>
                  <a:off x="5969570" y="1828726"/>
                  <a:ext cx="225131" cy="36576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317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42" name="Commitments_EC4D" descr="Handshake, partner, meeting, agreement, commitment&#10;">
                <a:extLst>
                  <a:ext uri="{FF2B5EF4-FFF2-40B4-BE49-F238E27FC236}">
                    <a16:creationId xmlns:a16="http://schemas.microsoft.com/office/drawing/2014/main" id="{561B7D97-BD1D-4D1D-A33A-529358D62842}"/>
                  </a:ext>
                </a:extLst>
              </p:cNvPr>
              <p:cNvSpPr>
                <a:spLocks noChangeAspect="1" noEditPoints="1"/>
              </p:cNvSpPr>
              <p:nvPr/>
            </p:nvSpPr>
            <p:spPr bwMode="auto">
              <a:xfrm>
                <a:off x="5855332" y="1252543"/>
                <a:ext cx="322389" cy="30228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7" name="Group 16">
            <a:extLst>
              <a:ext uri="{FF2B5EF4-FFF2-40B4-BE49-F238E27FC236}">
                <a16:creationId xmlns:a16="http://schemas.microsoft.com/office/drawing/2014/main" id="{DC3A9F22-A7A9-46C7-A573-EE0AD3047578}"/>
              </a:ext>
            </a:extLst>
          </p:cNvPr>
          <p:cNvGrpSpPr/>
          <p:nvPr/>
        </p:nvGrpSpPr>
        <p:grpSpPr>
          <a:xfrm>
            <a:off x="586825" y="4074555"/>
            <a:ext cx="1051203" cy="990285"/>
            <a:chOff x="386830" y="1395767"/>
            <a:chExt cx="1179510" cy="1111156"/>
          </a:xfrm>
        </p:grpSpPr>
        <p:sp>
          <p:nvSpPr>
            <p:cNvPr id="73" name="Rectangle 72">
              <a:extLst>
                <a:ext uri="{FF2B5EF4-FFF2-40B4-BE49-F238E27FC236}">
                  <a16:creationId xmlns:a16="http://schemas.microsoft.com/office/drawing/2014/main" id="{3AADB560-E61B-4581-9FAC-0EBA7F0DC8C3}"/>
                </a:ext>
              </a:extLst>
            </p:cNvPr>
            <p:cNvSpPr/>
            <p:nvPr/>
          </p:nvSpPr>
          <p:spPr bwMode="auto">
            <a:xfrm>
              <a:off x="386830" y="1395767"/>
              <a:ext cx="1179510" cy="11095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 name="Group 15">
              <a:extLst>
                <a:ext uri="{FF2B5EF4-FFF2-40B4-BE49-F238E27FC236}">
                  <a16:creationId xmlns:a16="http://schemas.microsoft.com/office/drawing/2014/main" id="{38878932-43CD-46B2-81B2-21380AAF6847}"/>
                </a:ext>
              </a:extLst>
            </p:cNvPr>
            <p:cNvGrpSpPr/>
            <p:nvPr/>
          </p:nvGrpSpPr>
          <p:grpSpPr>
            <a:xfrm>
              <a:off x="588786" y="1485650"/>
              <a:ext cx="877218" cy="1021273"/>
              <a:chOff x="1832973" y="1574578"/>
              <a:chExt cx="877218" cy="1021273"/>
            </a:xfrm>
          </p:grpSpPr>
          <p:sp>
            <p:nvSpPr>
              <p:cNvPr id="69" name="gear" descr="Optimize operations&#10;">
                <a:extLst>
                  <a:ext uri="{FF2B5EF4-FFF2-40B4-BE49-F238E27FC236}">
                    <a16:creationId xmlns:a16="http://schemas.microsoft.com/office/drawing/2014/main" id="{359DBE86-A83A-4B87-9985-010B4D024A67}"/>
                  </a:ext>
                </a:extLst>
              </p:cNvPr>
              <p:cNvSpPr>
                <a:spLocks noChangeAspect="1" noEditPoints="1"/>
              </p:cNvSpPr>
              <p:nvPr/>
            </p:nvSpPr>
            <p:spPr bwMode="auto">
              <a:xfrm>
                <a:off x="1832973" y="1574578"/>
                <a:ext cx="787447" cy="78404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3810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0" name="Rectangle 69">
                <a:extLst>
                  <a:ext uri="{FF2B5EF4-FFF2-40B4-BE49-F238E27FC236}">
                    <a16:creationId xmlns:a16="http://schemas.microsoft.com/office/drawing/2014/main" id="{E9CF90A4-688E-4535-8844-61CD0BAA6A5C}"/>
                  </a:ext>
                </a:extLst>
              </p:cNvPr>
              <p:cNvSpPr/>
              <p:nvPr/>
            </p:nvSpPr>
            <p:spPr bwMode="auto">
              <a:xfrm>
                <a:off x="2384365" y="2121385"/>
                <a:ext cx="325826" cy="47446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43946" tIns="43946" rIns="43946" bIns="43946" numCol="1" spcCol="0" rtlCol="0" fromWordArt="0" anchor="ctr" anchorCtr="0" forceAA="0" compatLnSpc="1">
                <a:prstTxWarp prst="textNoShape">
                  <a:avLst/>
                </a:prstTxWarp>
                <a:noAutofit/>
              </a:bodyPr>
              <a:lstStyle/>
              <a:p>
                <a:pPr marL="0" marR="0" lvl="0" indent="0" algn="ctr" defTabSz="878617" rtl="0" eaLnBrk="1" fontAlgn="auto" latinLnBrk="0" hangingPunct="1">
                  <a:lnSpc>
                    <a:spcPct val="100000"/>
                  </a:lnSpc>
                  <a:spcBef>
                    <a:spcPts val="0"/>
                  </a:spcBef>
                  <a:spcAft>
                    <a:spcPts val="0"/>
                  </a:spcAft>
                  <a:buClrTx/>
                  <a:buSzTx/>
                  <a:buFontTx/>
                  <a:buNone/>
                  <a:tabLst/>
                  <a:defRPr/>
                </a:pPr>
                <a:endParaRPr kumimoji="0" lang="en-US" sz="211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Lock" descr="Locked, protected, safe&#10;">
                <a:extLst>
                  <a:ext uri="{FF2B5EF4-FFF2-40B4-BE49-F238E27FC236}">
                    <a16:creationId xmlns:a16="http://schemas.microsoft.com/office/drawing/2014/main" id="{E8B00BAB-CDF8-40FA-9947-CCE173462A65}"/>
                  </a:ext>
                </a:extLst>
              </p:cNvPr>
              <p:cNvSpPr>
                <a:spLocks noChangeAspect="1" noEditPoints="1"/>
              </p:cNvSpPr>
              <p:nvPr/>
            </p:nvSpPr>
            <p:spPr bwMode="auto">
              <a:xfrm>
                <a:off x="2426220" y="2189299"/>
                <a:ext cx="223428" cy="31227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49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923AD8EA-3C42-4FAE-9D23-E25B959481CB}"/>
              </a:ext>
            </a:extLst>
          </p:cNvPr>
          <p:cNvGrpSpPr/>
          <p:nvPr/>
        </p:nvGrpSpPr>
        <p:grpSpPr>
          <a:xfrm>
            <a:off x="586825" y="1704109"/>
            <a:ext cx="1051203" cy="988881"/>
            <a:chOff x="713542" y="1468133"/>
            <a:chExt cx="1179510" cy="1109581"/>
          </a:xfrm>
        </p:grpSpPr>
        <p:sp>
          <p:nvSpPr>
            <p:cNvPr id="76" name="Rectangle 75">
              <a:extLst>
                <a:ext uri="{FF2B5EF4-FFF2-40B4-BE49-F238E27FC236}">
                  <a16:creationId xmlns:a16="http://schemas.microsoft.com/office/drawing/2014/main" id="{B342D0A4-F0C6-40E3-851A-306116D44502}"/>
                </a:ext>
              </a:extLst>
            </p:cNvPr>
            <p:cNvSpPr/>
            <p:nvPr/>
          </p:nvSpPr>
          <p:spPr bwMode="auto">
            <a:xfrm>
              <a:off x="713542" y="1468133"/>
              <a:ext cx="1179510" cy="11095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people_12" descr="Group, partners, collaboration&#10;">
              <a:extLst>
                <a:ext uri="{FF2B5EF4-FFF2-40B4-BE49-F238E27FC236}">
                  <a16:creationId xmlns:a16="http://schemas.microsoft.com/office/drawing/2014/main" id="{7E1F4EF0-62C3-4831-ACC0-CE461A2AEAA4}"/>
                </a:ext>
              </a:extLst>
            </p:cNvPr>
            <p:cNvSpPr>
              <a:spLocks noChangeAspect="1" noEditPoints="1"/>
            </p:cNvSpPr>
            <p:nvPr/>
          </p:nvSpPr>
          <p:spPr bwMode="auto">
            <a:xfrm>
              <a:off x="932701" y="1724953"/>
              <a:ext cx="759473" cy="64796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2" name="t2">
            <a:extLst/>
          </p:cNvPr>
          <p:cNvSpPr txBox="1">
            <a:spLocks/>
          </p:cNvSpPr>
          <p:nvPr/>
        </p:nvSpPr>
        <p:spPr>
          <a:xfrm>
            <a:off x="1732475" y="5230349"/>
            <a:ext cx="3119540" cy="1025857"/>
          </a:xfrm>
          <a:prstGeom prst="rect">
            <a:avLst/>
          </a:prstGeom>
        </p:spPr>
        <p:txBody>
          <a:bodyPr vert="horz" wrap="square" lIns="179259" tIns="89630" rIns="179259" bIns="89630" rtlCol="0" anchor="ctr" anchorCtr="0">
            <a:spAutoFit/>
          </a:bodyPr>
          <a:lstStyle>
            <a:defPPr>
              <a:defRPr lang="en-US"/>
            </a:defPPr>
            <a:lvl1pPr marR="0" lvl="0" indent="0" algn="ctr" defTabSz="914224" fontAlgn="auto">
              <a:lnSpc>
                <a:spcPct val="100000"/>
              </a:lnSpc>
              <a:spcBef>
                <a:spcPts val="0"/>
              </a:spcBef>
              <a:spcAft>
                <a:spcPts val="600"/>
              </a:spcAft>
              <a:buClrTx/>
              <a:buSzTx/>
              <a:buFont typeface="Arial" pitchFamily="34" charset="0"/>
              <a:buNone/>
              <a:tabLst/>
              <a:defRPr kumimoji="0" sz="2400" b="0" i="0" u="none" strike="noStrike" kern="0" cap="none" spc="0" normalizeH="0" baseline="0">
                <a:ln>
                  <a:noFill/>
                </a:ln>
                <a:effectLst/>
                <a:uLnTx/>
                <a:uFillTx/>
                <a:cs typeface="Segoe UI" panose="020B05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896214" rtl="0" eaLnBrk="1" fontAlgn="auto" latinLnBrk="0" hangingPunct="1">
              <a:lnSpc>
                <a:spcPct val="100000"/>
              </a:lnSpc>
              <a:spcBef>
                <a:spcPts val="0"/>
              </a:spcBef>
              <a:spcAft>
                <a:spcPts val="588"/>
              </a:spcAft>
              <a:buClrTx/>
              <a:buSzTx/>
              <a:buFont typeface="Arial" pitchFamily="34" charset="0"/>
              <a:buNone/>
              <a:tabLst/>
              <a:defRPr/>
            </a:pPr>
            <a:r>
              <a:rPr kumimoji="0" lang="en-US" sz="2745" b="0" i="0" u="none" strike="noStrike" kern="0" cap="none" spc="0" normalizeH="0" baseline="0" noProof="0" dirty="0">
                <a:ln>
                  <a:noFill/>
                </a:ln>
                <a:solidFill>
                  <a:srgbClr val="353535"/>
                </a:solidFill>
                <a:effectLst/>
                <a:uLnTx/>
                <a:uFillTx/>
                <a:latin typeface="Segoe UI Semilight"/>
                <a:ea typeface="+mn-ea"/>
                <a:cs typeface="Segoe UI" panose="020B0502040204020203" pitchFamily="34" charset="0"/>
              </a:rPr>
              <a:t>Responding to threats</a:t>
            </a:r>
          </a:p>
        </p:txBody>
      </p:sp>
      <p:grpSp>
        <p:nvGrpSpPr>
          <p:cNvPr id="3" name="Group 2">
            <a:extLst>
              <a:ext uri="{FF2B5EF4-FFF2-40B4-BE49-F238E27FC236}">
                <a16:creationId xmlns:a16="http://schemas.microsoft.com/office/drawing/2014/main" id="{44EF1BB6-75BB-4D89-8A80-B250FC7AB467}"/>
              </a:ext>
            </a:extLst>
          </p:cNvPr>
          <p:cNvGrpSpPr/>
          <p:nvPr/>
        </p:nvGrpSpPr>
        <p:grpSpPr>
          <a:xfrm>
            <a:off x="600854" y="5307504"/>
            <a:ext cx="1051203" cy="988881"/>
            <a:chOff x="600854" y="5307504"/>
            <a:chExt cx="1051203" cy="988881"/>
          </a:xfrm>
        </p:grpSpPr>
        <p:sp>
          <p:nvSpPr>
            <p:cNvPr id="37" name="Rectangle 36">
              <a:extLst>
                <a:ext uri="{FF2B5EF4-FFF2-40B4-BE49-F238E27FC236}">
                  <a16:creationId xmlns:a16="http://schemas.microsoft.com/office/drawing/2014/main" id="{75A55553-FE44-42FC-A601-E5FFBA37E983}"/>
                </a:ext>
              </a:extLst>
            </p:cNvPr>
            <p:cNvSpPr/>
            <p:nvPr/>
          </p:nvSpPr>
          <p:spPr bwMode="auto">
            <a:xfrm>
              <a:off x="600854" y="5307504"/>
              <a:ext cx="1051203" cy="9888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Graphic 4" descr="Bullseye">
              <a:extLst>
                <a:ext uri="{FF2B5EF4-FFF2-40B4-BE49-F238E27FC236}">
                  <a16:creationId xmlns:a16="http://schemas.microsoft.com/office/drawing/2014/main" id="{2C67CB23-2577-43A1-A5AD-65E297DDC5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469" y="5352063"/>
              <a:ext cx="914400" cy="914400"/>
            </a:xfrm>
            <a:prstGeom prst="rect">
              <a:avLst/>
            </a:prstGeom>
          </p:spPr>
        </p:pic>
      </p:grpSp>
      <p:sp>
        <p:nvSpPr>
          <p:cNvPr id="34" name="t2">
            <a:extLst>
              <a:ext uri="{FF2B5EF4-FFF2-40B4-BE49-F238E27FC236}">
                <a16:creationId xmlns:a16="http://schemas.microsoft.com/office/drawing/2014/main" id="{5A722553-BAC8-460E-9841-735672CAFAFD}"/>
              </a:ext>
            </a:extLst>
          </p:cNvPr>
          <p:cNvSpPr txBox="1">
            <a:spLocks/>
          </p:cNvSpPr>
          <p:nvPr/>
        </p:nvSpPr>
        <p:spPr>
          <a:xfrm>
            <a:off x="1732473" y="1687599"/>
            <a:ext cx="4906956" cy="1025857"/>
          </a:xfrm>
          <a:prstGeom prst="rect">
            <a:avLst/>
          </a:prstGeom>
        </p:spPr>
        <p:txBody>
          <a:bodyPr vert="horz" wrap="square" lIns="179259" tIns="89630" rIns="179259" bIns="89630" rtlCol="0" anchor="ctr" anchorCtr="0">
            <a:spAutoFit/>
          </a:bodyPr>
          <a:lstStyle>
            <a:defPPr>
              <a:defRPr lang="en-US"/>
            </a:defPPr>
            <a:lvl1pPr marR="0" lvl="0" indent="0" algn="ctr" defTabSz="914224" fontAlgn="auto">
              <a:lnSpc>
                <a:spcPct val="100000"/>
              </a:lnSpc>
              <a:spcBef>
                <a:spcPts val="0"/>
              </a:spcBef>
              <a:spcAft>
                <a:spcPts val="600"/>
              </a:spcAft>
              <a:buClrTx/>
              <a:buSzTx/>
              <a:buFont typeface="Arial" pitchFamily="34" charset="0"/>
              <a:buNone/>
              <a:tabLst/>
              <a:defRPr kumimoji="0" sz="2400" b="0" i="0" u="none" strike="noStrike" kern="0" cap="none" spc="0" normalizeH="0" baseline="0">
                <a:ln>
                  <a:noFill/>
                </a:ln>
                <a:effectLst/>
                <a:uLnTx/>
                <a:uFillTx/>
                <a:cs typeface="Segoe UI" panose="020B0502040204020203" pitchFamily="34" charset="0"/>
              </a:defRPr>
            </a:lvl1pPr>
            <a:lvl2pPr marL="0" marR="0" indent="0" fontAlgn="auto">
              <a:lnSpc>
                <a:spcPct val="90000"/>
              </a:lnSpc>
              <a:spcBef>
                <a:spcPct val="20000"/>
              </a:spcBef>
              <a:spcAft>
                <a:spcPts val="0"/>
              </a:spcAft>
              <a:buClrTx/>
              <a:buSzPct val="90000"/>
              <a:buFontTx/>
              <a:buNone/>
              <a:tabLst/>
              <a:defRPr sz="2400" spc="0" baseline="0">
                <a:gradFill>
                  <a:gsLst>
                    <a:gs pos="1250">
                      <a:schemeClr val="tx1"/>
                    </a:gs>
                    <a:gs pos="100000">
                      <a:schemeClr val="tx1"/>
                    </a:gs>
                  </a:gsLst>
                  <a:lin ang="5400000" scaled="0"/>
                </a:gradFill>
                <a:cs typeface="Segoe UI Semilight" panose="020B0402040204020203" pitchFamily="34" charset="0"/>
              </a:defRPr>
            </a:lvl2pPr>
            <a:lvl3pPr marL="228600" marR="0" indent="0" fontAlgn="auto">
              <a:lnSpc>
                <a:spcPct val="90000"/>
              </a:lnSpc>
              <a:spcBef>
                <a:spcPct val="20000"/>
              </a:spcBef>
              <a:spcAft>
                <a:spcPts val="0"/>
              </a:spcAft>
              <a:buClrTx/>
              <a:buSzPct val="90000"/>
              <a:buFont typeface="Arial" pitchFamily="34" charset="0"/>
              <a:buNone/>
              <a:tabLst/>
              <a:defRPr sz="2000" spc="0" baseline="0">
                <a:gradFill>
                  <a:gsLst>
                    <a:gs pos="1250">
                      <a:schemeClr val="tx1"/>
                    </a:gs>
                    <a:gs pos="100000">
                      <a:schemeClr val="tx1"/>
                    </a:gs>
                  </a:gsLst>
                  <a:lin ang="5400000" scaled="0"/>
                </a:gradFill>
                <a:cs typeface="Segoe UI Semilight" panose="020B0402040204020203" pitchFamily="34" charset="0"/>
              </a:defRPr>
            </a:lvl3pPr>
            <a:lvl4pPr marL="4572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4pPr>
            <a:lvl5pPr marL="685800" marR="0" indent="0" fontAlgn="auto">
              <a:lnSpc>
                <a:spcPct val="90000"/>
              </a:lnSpc>
              <a:spcBef>
                <a:spcPct val="20000"/>
              </a:spcBef>
              <a:spcAft>
                <a:spcPts val="0"/>
              </a:spcAft>
              <a:buClrTx/>
              <a:buSzPct val="90000"/>
              <a:buFont typeface="Arial" pitchFamily="34" charset="0"/>
              <a:buNone/>
              <a:tabLst/>
              <a:defRPr spc="0" baseline="0">
                <a:gradFill>
                  <a:gsLst>
                    <a:gs pos="1250">
                      <a:schemeClr val="tx1"/>
                    </a:gs>
                    <a:gs pos="100000">
                      <a:schemeClr val="tx1"/>
                    </a:gs>
                  </a:gsLst>
                  <a:lin ang="5400000" scaled="0"/>
                </a:gradFill>
                <a:cs typeface="Segoe UI Semilight" panose="020B0402040204020203" pitchFamily="34"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0" marR="0" lvl="0" indent="0" algn="l" defTabSz="896214" rtl="0" eaLnBrk="1" fontAlgn="auto" latinLnBrk="0" hangingPunct="1">
              <a:lnSpc>
                <a:spcPct val="100000"/>
              </a:lnSpc>
              <a:spcBef>
                <a:spcPts val="0"/>
              </a:spcBef>
              <a:spcAft>
                <a:spcPts val="588"/>
              </a:spcAft>
              <a:buClrTx/>
              <a:buSzTx/>
              <a:buFont typeface="Arial" pitchFamily="34" charset="0"/>
              <a:buNone/>
              <a:tabLst/>
              <a:defRPr/>
            </a:pPr>
            <a:r>
              <a:rPr kumimoji="0" lang="en-US" sz="2745" b="0" i="0" u="none" strike="noStrike" kern="0" cap="none" spc="0" normalizeH="0" baseline="0" noProof="0">
                <a:ln>
                  <a:noFill/>
                </a:ln>
                <a:solidFill>
                  <a:srgbClr val="353535"/>
                </a:solidFill>
                <a:effectLst/>
                <a:uLnTx/>
                <a:uFillTx/>
                <a:latin typeface="Segoe UI Semilight"/>
                <a:ea typeface="+mn-ea"/>
                <a:cs typeface="Segoe UI" panose="020B0502040204020203" pitchFamily="34" charset="0"/>
              </a:rPr>
              <a:t>Facilitating collaboration across entities</a:t>
            </a:r>
          </a:p>
        </p:txBody>
      </p:sp>
    </p:spTree>
    <p:extLst>
      <p:ext uri="{BB962C8B-B14F-4D97-AF65-F5344CB8AC3E}">
        <p14:creationId xmlns:p14="http://schemas.microsoft.com/office/powerpoint/2010/main" val="131113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1000"/>
                                        <p:tgtEl>
                                          <p:spTgt spid="72"/>
                                        </p:tgtEl>
                                      </p:cBhvr>
                                    </p:animEffect>
                                    <p:anim calcmode="lin" valueType="num">
                                      <p:cBhvr>
                                        <p:cTn id="37" dur="1000" fill="hold"/>
                                        <p:tgtEl>
                                          <p:spTgt spid="72"/>
                                        </p:tgtEl>
                                        <p:attrNameLst>
                                          <p:attrName>ppt_x</p:attrName>
                                        </p:attrNameLst>
                                      </p:cBhvr>
                                      <p:tavLst>
                                        <p:tav tm="0">
                                          <p:val>
                                            <p:strVal val="#ppt_x"/>
                                          </p:val>
                                        </p:tav>
                                        <p:tav tm="100000">
                                          <p:val>
                                            <p:strVal val="#ppt_x"/>
                                          </p:val>
                                        </p:tav>
                                      </p:tavLst>
                                    </p:anim>
                                    <p:anim calcmode="lin" valueType="num">
                                      <p:cBhvr>
                                        <p:cTn id="3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1000"/>
                                        <p:tgtEl>
                                          <p:spTgt spid="85"/>
                                        </p:tgtEl>
                                      </p:cBhvr>
                                    </p:animEffect>
                                    <p:anim calcmode="lin" valueType="num">
                                      <p:cBhvr>
                                        <p:cTn id="49" dur="1000" fill="hold"/>
                                        <p:tgtEl>
                                          <p:spTgt spid="85"/>
                                        </p:tgtEl>
                                        <p:attrNameLst>
                                          <p:attrName>ppt_x</p:attrName>
                                        </p:attrNameLst>
                                      </p:cBhvr>
                                      <p:tavLst>
                                        <p:tav tm="0">
                                          <p:val>
                                            <p:strVal val="#ppt_x"/>
                                          </p:val>
                                        </p:tav>
                                        <p:tav tm="100000">
                                          <p:val>
                                            <p:strVal val="#ppt_x"/>
                                          </p:val>
                                        </p:tav>
                                      </p:tavLst>
                                    </p:anim>
                                    <p:anim calcmode="lin" valueType="num">
                                      <p:cBhvr>
                                        <p:cTn id="50" dur="1000" fill="hold"/>
                                        <p:tgtEl>
                                          <p:spTgt spid="85"/>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1000"/>
                                        <p:tgtEl>
                                          <p:spTgt spid="3"/>
                                        </p:tgtEl>
                                      </p:cBhvr>
                                    </p:animEffect>
                                    <p:anim calcmode="lin" valueType="num">
                                      <p:cBhvr>
                                        <p:cTn id="54" dur="1000" fill="hold"/>
                                        <p:tgtEl>
                                          <p:spTgt spid="3"/>
                                        </p:tgtEl>
                                        <p:attrNameLst>
                                          <p:attrName>ppt_x</p:attrName>
                                        </p:attrNameLst>
                                      </p:cBhvr>
                                      <p:tavLst>
                                        <p:tav tm="0">
                                          <p:val>
                                            <p:strVal val="#ppt_x"/>
                                          </p:val>
                                        </p:tav>
                                        <p:tav tm="100000">
                                          <p:val>
                                            <p:strVal val="#ppt_x"/>
                                          </p:val>
                                        </p:tav>
                                      </p:tavLst>
                                    </p:anim>
                                    <p:anim calcmode="lin" valueType="num">
                                      <p:cBhvr>
                                        <p:cTn id="5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85" grpId="0"/>
      <p:bldP spid="72" grpId="0"/>
      <p:bldP spid="32"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A4911-7765-4C0B-A8C5-92097B35A198}"/>
              </a:ext>
            </a:extLst>
          </p:cNvPr>
          <p:cNvSpPr txBox="1"/>
          <p:nvPr/>
        </p:nvSpPr>
        <p:spPr>
          <a:xfrm>
            <a:off x="1943675" y="1636960"/>
            <a:ext cx="2656176" cy="615553"/>
          </a:xfrm>
          <a:prstGeom prst="rect">
            <a:avLst/>
          </a:prstGeom>
          <a:noFill/>
        </p:spPr>
        <p:txBody>
          <a:bodyPr wrap="none" lIns="0" tIns="0" rIns="0" bIns="0" rtlCol="0">
            <a:spAutoFit/>
          </a:bodyPr>
          <a:lstStyle/>
          <a:p>
            <a:pPr algn="l"/>
            <a:r>
              <a:rPr lang="en-AU" sz="4000" dirty="0">
                <a:gradFill>
                  <a:gsLst>
                    <a:gs pos="2917">
                      <a:schemeClr val="tx1"/>
                    </a:gs>
                    <a:gs pos="30000">
                      <a:schemeClr val="tx1"/>
                    </a:gs>
                  </a:gsLst>
                  <a:lin ang="5400000" scaled="0"/>
                </a:gradFill>
              </a:rPr>
              <a:t>Notification</a:t>
            </a:r>
          </a:p>
        </p:txBody>
      </p:sp>
    </p:spTree>
    <p:extLst>
      <p:ext uri="{BB962C8B-B14F-4D97-AF65-F5344CB8AC3E}">
        <p14:creationId xmlns:p14="http://schemas.microsoft.com/office/powerpoint/2010/main" val="42557666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A6039-911E-4AB6-A8F2-5D7EFFF80AAC}"/>
              </a:ext>
            </a:extLst>
          </p:cNvPr>
          <p:cNvPicPr>
            <a:picLocks noChangeAspect="1"/>
          </p:cNvPicPr>
          <p:nvPr/>
        </p:nvPicPr>
        <p:blipFill rotWithShape="1">
          <a:blip r:embed="rId3"/>
          <a:srcRect l="109" t="37526" r="-109" b="2374"/>
          <a:stretch/>
        </p:blipFill>
        <p:spPr>
          <a:xfrm>
            <a:off x="4891749" y="2381524"/>
            <a:ext cx="2403421" cy="4235891"/>
          </a:xfrm>
          <a:prstGeom prst="rect">
            <a:avLst/>
          </a:prstGeom>
        </p:spPr>
      </p:pic>
      <p:pic>
        <p:nvPicPr>
          <p:cNvPr id="3" name="Picture 2" descr="A screenshot of a cell phone&#10;&#10;Description generated with very high confidence">
            <a:extLst>
              <a:ext uri="{FF2B5EF4-FFF2-40B4-BE49-F238E27FC236}">
                <a16:creationId xmlns:a16="http://schemas.microsoft.com/office/drawing/2014/main" id="{73930EBF-1039-4C5D-924D-570BA36B8CD9}"/>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49844"/>
          <a:stretch/>
        </p:blipFill>
        <p:spPr>
          <a:xfrm>
            <a:off x="1573646" y="2765519"/>
            <a:ext cx="2021463" cy="3590410"/>
          </a:xfrm>
          <a:prstGeom prst="rect">
            <a:avLst/>
          </a:prstGeom>
        </p:spPr>
      </p:pic>
      <p:sp>
        <p:nvSpPr>
          <p:cNvPr id="5" name="TextBox 4">
            <a:extLst>
              <a:ext uri="{FF2B5EF4-FFF2-40B4-BE49-F238E27FC236}">
                <a16:creationId xmlns:a16="http://schemas.microsoft.com/office/drawing/2014/main" id="{91A18CB5-CABA-4568-81DA-C52CE142BA72}"/>
              </a:ext>
            </a:extLst>
          </p:cNvPr>
          <p:cNvSpPr txBox="1"/>
          <p:nvPr/>
        </p:nvSpPr>
        <p:spPr>
          <a:xfrm>
            <a:off x="4135482" y="7314928"/>
            <a:ext cx="5410200"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mn-ea"/>
                <a:cs typeface="+mn-cs"/>
                <a:hlinkClick r:id="rId5" tooltip="https://stackoverflow.com/questions/30560279/android-lollipop-notification-background-colour"/>
              </a:rPr>
              <a:t>This Photo</a:t>
            </a:r>
            <a:r>
              <a:rPr kumimoji="0" lang="en-US" sz="900" b="0" i="0" u="none" strike="noStrike" kern="1200" cap="none" spc="0" normalizeH="0" baseline="0" noProof="0">
                <a:ln>
                  <a:noFill/>
                </a:ln>
                <a:solidFill>
                  <a:srgbClr val="1A1A1A"/>
                </a:solidFill>
                <a:effectLst/>
                <a:uLnTx/>
                <a:uFillTx/>
                <a:latin typeface="Segoe UI"/>
                <a:ea typeface="+mn-ea"/>
                <a:cs typeface="+mn-cs"/>
              </a:rPr>
              <a:t> by Unknown Author is licensed under </a:t>
            </a:r>
            <a:r>
              <a:rPr kumimoji="0" lang="en-US" sz="900" b="0" i="0" u="none" strike="noStrike" kern="1200" cap="none" spc="0" normalizeH="0" baseline="0" noProof="0">
                <a:ln>
                  <a:noFill/>
                </a:ln>
                <a:solidFill>
                  <a:srgbClr val="1A1A1A"/>
                </a:solidFill>
                <a:effectLst/>
                <a:uLnTx/>
                <a:uFillTx/>
                <a:latin typeface="Segoe UI"/>
                <a:ea typeface="+mn-ea"/>
                <a:cs typeface="+mn-cs"/>
                <a:hlinkClick r:id="rId6" tooltip="https://creativecommons.org/licenses/by-sa/3.0/"/>
              </a:rPr>
              <a:t>CC BY-SA</a:t>
            </a: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sp>
        <p:nvSpPr>
          <p:cNvPr id="8" name="TextBox 7">
            <a:extLst>
              <a:ext uri="{FF2B5EF4-FFF2-40B4-BE49-F238E27FC236}">
                <a16:creationId xmlns:a16="http://schemas.microsoft.com/office/drawing/2014/main" id="{7E2D94FE-9580-46F6-864E-7D0FABC1097F}"/>
              </a:ext>
            </a:extLst>
          </p:cNvPr>
          <p:cNvSpPr txBox="1"/>
          <p:nvPr/>
        </p:nvSpPr>
        <p:spPr>
          <a:xfrm>
            <a:off x="4037832" y="7593515"/>
            <a:ext cx="5905500"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mn-ea"/>
                <a:cs typeface="+mn-cs"/>
                <a:hlinkClick r:id="rId7" tooltip="https://stackoverflow.com/questions/28280615/make-notification-large-icon-round"/>
              </a:rPr>
              <a:t>This Photo</a:t>
            </a:r>
            <a:r>
              <a:rPr kumimoji="0" lang="en-US" sz="900" b="0" i="0" u="none" strike="noStrike" kern="1200" cap="none" spc="0" normalizeH="0" baseline="0" noProof="0">
                <a:ln>
                  <a:noFill/>
                </a:ln>
                <a:solidFill>
                  <a:srgbClr val="1A1A1A"/>
                </a:solidFill>
                <a:effectLst/>
                <a:uLnTx/>
                <a:uFillTx/>
                <a:latin typeface="Segoe UI"/>
                <a:ea typeface="+mn-ea"/>
                <a:cs typeface="+mn-cs"/>
              </a:rPr>
              <a:t> by Unknown Author is licensed under </a:t>
            </a:r>
            <a:r>
              <a:rPr kumimoji="0" lang="en-US" sz="900" b="0" i="0" u="none" strike="noStrike" kern="1200" cap="none" spc="0" normalizeH="0" baseline="0" noProof="0">
                <a:ln>
                  <a:noFill/>
                </a:ln>
                <a:solidFill>
                  <a:srgbClr val="1A1A1A"/>
                </a:solidFill>
                <a:effectLst/>
                <a:uLnTx/>
                <a:uFillTx/>
                <a:latin typeface="Segoe UI"/>
                <a:ea typeface="+mn-ea"/>
                <a:cs typeface="+mn-cs"/>
                <a:hlinkClick r:id="rId6" tooltip="https://creativecommons.org/licenses/by-sa/3.0/"/>
              </a:rPr>
              <a:t>CC BY-SA</a:t>
            </a: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2668C1F-D8CC-4B25-A013-19FDA1A3D992}"/>
              </a:ext>
            </a:extLst>
          </p:cNvPr>
          <p:cNvSpPr txBox="1"/>
          <p:nvPr/>
        </p:nvSpPr>
        <p:spPr>
          <a:xfrm>
            <a:off x="5208751" y="8634103"/>
            <a:ext cx="3863662"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mn-ea"/>
                <a:cs typeface="+mn-cs"/>
                <a:hlinkClick r:id="rId8" tooltip="https://stackoverflow.com/questions/25206139/ios-push-notification-brings-back-old-notifications-to-the-lock-screen"/>
              </a:rPr>
              <a:t>This Photo</a:t>
            </a:r>
            <a:r>
              <a:rPr kumimoji="0" lang="en-US" sz="900" b="0" i="0" u="none" strike="noStrike" kern="1200" cap="none" spc="0" normalizeH="0" baseline="0" noProof="0">
                <a:ln>
                  <a:noFill/>
                </a:ln>
                <a:solidFill>
                  <a:srgbClr val="1A1A1A"/>
                </a:solidFill>
                <a:effectLst/>
                <a:uLnTx/>
                <a:uFillTx/>
                <a:latin typeface="Segoe UI"/>
                <a:ea typeface="+mn-ea"/>
                <a:cs typeface="+mn-cs"/>
              </a:rPr>
              <a:t> by Unknown Author is licensed under </a:t>
            </a:r>
            <a:r>
              <a:rPr kumimoji="0" lang="en-US" sz="900" b="0" i="0" u="none" strike="noStrike" kern="1200" cap="none" spc="0" normalizeH="0" baseline="0" noProof="0">
                <a:ln>
                  <a:noFill/>
                </a:ln>
                <a:solidFill>
                  <a:srgbClr val="1A1A1A"/>
                </a:solidFill>
                <a:effectLst/>
                <a:uLnTx/>
                <a:uFillTx/>
                <a:latin typeface="Segoe UI"/>
                <a:ea typeface="+mn-ea"/>
                <a:cs typeface="+mn-cs"/>
                <a:hlinkClick r:id="rId6" tooltip="https://creativecommons.org/licenses/by-sa/3.0/"/>
              </a:rPr>
              <a:t>CC BY-SA</a:t>
            </a: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BAEF865E-95A1-4EAB-B9E7-04FA1F07E30D}"/>
              </a:ext>
            </a:extLst>
          </p:cNvPr>
          <p:cNvPicPr>
            <a:picLocks noChangeAspect="1"/>
          </p:cNvPicPr>
          <p:nvPr/>
        </p:nvPicPr>
        <p:blipFill>
          <a:blip r:embed="rId9"/>
          <a:stretch>
            <a:fillRect/>
          </a:stretch>
        </p:blipFill>
        <p:spPr>
          <a:xfrm>
            <a:off x="8395867" y="2788487"/>
            <a:ext cx="2765610" cy="3392259"/>
          </a:xfrm>
          <a:prstGeom prst="rect">
            <a:avLst/>
          </a:prstGeom>
        </p:spPr>
      </p:pic>
      <p:sp>
        <p:nvSpPr>
          <p:cNvPr id="13" name="Title 1">
            <a:extLst>
              <a:ext uri="{FF2B5EF4-FFF2-40B4-BE49-F238E27FC236}">
                <a16:creationId xmlns:a16="http://schemas.microsoft.com/office/drawing/2014/main" id="{64215D2A-DFE0-4BE2-A70F-5CF2D0F81A69}"/>
              </a:ext>
            </a:extLst>
          </p:cNvPr>
          <p:cNvSpPr>
            <a:spLocks noGrp="1"/>
          </p:cNvSpPr>
          <p:nvPr>
            <p:ph type="title"/>
          </p:nvPr>
        </p:nvSpPr>
        <p:spPr>
          <a:xfrm>
            <a:off x="588263" y="457200"/>
            <a:ext cx="11018520" cy="553998"/>
          </a:xfrm>
        </p:spPr>
        <p:txBody>
          <a:bodyPr>
            <a:normAutofit fontScale="90000"/>
          </a:bodyPr>
          <a:lstStyle/>
          <a:p>
            <a:r>
              <a:rPr lang="en-US" sz="4000"/>
              <a:t>What are notifications? </a:t>
            </a:r>
          </a:p>
        </p:txBody>
      </p:sp>
      <p:sp>
        <p:nvSpPr>
          <p:cNvPr id="14" name="Content Placeholder 2">
            <a:extLst>
              <a:ext uri="{FF2B5EF4-FFF2-40B4-BE49-F238E27FC236}">
                <a16:creationId xmlns:a16="http://schemas.microsoft.com/office/drawing/2014/main" id="{38D0A10E-7E73-4464-B6F2-AC3C5C5402A9}"/>
              </a:ext>
            </a:extLst>
          </p:cNvPr>
          <p:cNvSpPr>
            <a:spLocks noGrp="1"/>
          </p:cNvSpPr>
          <p:nvPr>
            <p:ph idx="1"/>
          </p:nvPr>
        </p:nvSpPr>
        <p:spPr>
          <a:xfrm>
            <a:off x="584200" y="1435503"/>
            <a:ext cx="11018520" cy="861774"/>
          </a:xfrm>
        </p:spPr>
        <p:txBody>
          <a:bodyPr/>
          <a:lstStyle/>
          <a:p>
            <a:pPr marL="0" indent="0">
              <a:buNone/>
            </a:pPr>
            <a:r>
              <a:rPr lang="en-US"/>
              <a:t>Notifications are pieces of </a:t>
            </a:r>
            <a:r>
              <a:rPr lang="en-US">
                <a:solidFill>
                  <a:schemeClr val="accent1"/>
                </a:solidFill>
              </a:rPr>
              <a:t>information</a:t>
            </a:r>
            <a:r>
              <a:rPr lang="en-US"/>
              <a:t> originating from an app or a service targeted at the </a:t>
            </a:r>
            <a:r>
              <a:rPr lang="en-US">
                <a:solidFill>
                  <a:schemeClr val="accent3"/>
                </a:solidFill>
              </a:rPr>
              <a:t>user</a:t>
            </a:r>
            <a:r>
              <a:rPr lang="en-US"/>
              <a:t> </a:t>
            </a:r>
          </a:p>
        </p:txBody>
      </p:sp>
    </p:spTree>
    <p:extLst>
      <p:ext uri="{BB962C8B-B14F-4D97-AF65-F5344CB8AC3E}">
        <p14:creationId xmlns:p14="http://schemas.microsoft.com/office/powerpoint/2010/main" val="271742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Shape 1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lvl="0">
              <a:buClr>
                <a:srgbClr val="C33239"/>
              </a:buClr>
            </a:pPr>
            <a:r>
              <a:rPr lang="en-US" b="0"/>
              <a:t>Notifications Drive Real Returns</a:t>
            </a:r>
            <a:endParaRPr lang="en-US" sz="3600" b="0" i="0" u="none" strike="noStrike" cap="none">
              <a:solidFill>
                <a:srgbClr val="C33239"/>
              </a:solidFill>
              <a:ea typeface="Arial"/>
              <a:cs typeface="Arial"/>
              <a:sym typeface="Arial"/>
            </a:endParaRPr>
          </a:p>
        </p:txBody>
      </p:sp>
      <p:sp>
        <p:nvSpPr>
          <p:cNvPr id="12" name="TextBox 11">
            <a:extLst>
              <a:ext uri="{FF2B5EF4-FFF2-40B4-BE49-F238E27FC236}">
                <a16:creationId xmlns:a16="http://schemas.microsoft.com/office/drawing/2014/main" id="{5C2B81AC-69EA-46E7-BD3F-BAF81F9A041A}"/>
              </a:ext>
            </a:extLst>
          </p:cNvPr>
          <p:cNvSpPr txBox="1"/>
          <p:nvPr/>
        </p:nvSpPr>
        <p:spPr>
          <a:xfrm>
            <a:off x="183891" y="4940004"/>
            <a:ext cx="2716756" cy="92333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RPX Review Participation Grew 80% to 100% with Oracle Micro Apps</a:t>
            </a:r>
          </a:p>
        </p:txBody>
      </p:sp>
      <p:pic>
        <p:nvPicPr>
          <p:cNvPr id="13" name="Picture 12">
            <a:extLst>
              <a:ext uri="{FF2B5EF4-FFF2-40B4-BE49-F238E27FC236}">
                <a16:creationId xmlns:a16="http://schemas.microsoft.com/office/drawing/2014/main" id="{46B8151F-7001-43B0-A72E-8F5E9850C7A2}"/>
              </a:ext>
            </a:extLst>
          </p:cNvPr>
          <p:cNvPicPr>
            <a:picLocks noChangeAspect="1"/>
          </p:cNvPicPr>
          <p:nvPr/>
        </p:nvPicPr>
        <p:blipFill rotWithShape="1">
          <a:blip r:embed="rId3">
            <a:extLst>
              <a:ext uri="{28A0092B-C50C-407E-A947-70E740481C1C}">
                <a14:useLocalDpi xmlns:a14="http://schemas.microsoft.com/office/drawing/2010/main" val="0"/>
              </a:ext>
            </a:extLst>
          </a:blip>
          <a:srcRect t="7664" b="47710"/>
          <a:stretch/>
        </p:blipFill>
        <p:spPr>
          <a:xfrm>
            <a:off x="499552" y="2681137"/>
            <a:ext cx="2177493" cy="1728344"/>
          </a:xfrm>
          <a:prstGeom prst="rect">
            <a:avLst/>
          </a:prstGeom>
        </p:spPr>
      </p:pic>
      <p:sp>
        <p:nvSpPr>
          <p:cNvPr id="14" name="TextBox 13">
            <a:extLst>
              <a:ext uri="{FF2B5EF4-FFF2-40B4-BE49-F238E27FC236}">
                <a16:creationId xmlns:a16="http://schemas.microsoft.com/office/drawing/2014/main" id="{3DE418C2-66E0-435B-ADC3-610BFB140D9B}"/>
              </a:ext>
            </a:extLst>
          </p:cNvPr>
          <p:cNvSpPr txBox="1"/>
          <p:nvPr/>
        </p:nvSpPr>
        <p:spPr>
          <a:xfrm>
            <a:off x="725724" y="1488327"/>
            <a:ext cx="1725151" cy="707886"/>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Drive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Engagement</a:t>
            </a:r>
          </a:p>
        </p:txBody>
      </p:sp>
      <p:sp>
        <p:nvSpPr>
          <p:cNvPr id="15" name="TextBox 14">
            <a:extLst>
              <a:ext uri="{FF2B5EF4-FFF2-40B4-BE49-F238E27FC236}">
                <a16:creationId xmlns:a16="http://schemas.microsoft.com/office/drawing/2014/main" id="{ACC5D1F7-AB70-4422-8D8E-187B9707DA13}"/>
              </a:ext>
            </a:extLst>
          </p:cNvPr>
          <p:cNvSpPr txBox="1"/>
          <p:nvPr/>
        </p:nvSpPr>
        <p:spPr>
          <a:xfrm>
            <a:off x="3384517" y="1488327"/>
            <a:ext cx="2308485" cy="70788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Decrease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Time to Action</a:t>
            </a:r>
          </a:p>
        </p:txBody>
      </p:sp>
      <p:sp>
        <p:nvSpPr>
          <p:cNvPr id="16" name="TextBox 15">
            <a:extLst>
              <a:ext uri="{FF2B5EF4-FFF2-40B4-BE49-F238E27FC236}">
                <a16:creationId xmlns:a16="http://schemas.microsoft.com/office/drawing/2014/main" id="{E7356C56-6247-4A3D-B380-B8E1EAF138C9}"/>
              </a:ext>
            </a:extLst>
          </p:cNvPr>
          <p:cNvSpPr txBox="1"/>
          <p:nvPr/>
        </p:nvSpPr>
        <p:spPr>
          <a:xfrm>
            <a:off x="6299732" y="1472156"/>
            <a:ext cx="2278188" cy="707886"/>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Better Decisions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With Proactive BI</a:t>
            </a:r>
          </a:p>
        </p:txBody>
      </p:sp>
      <p:sp>
        <p:nvSpPr>
          <p:cNvPr id="17" name="TextBox 16">
            <a:extLst>
              <a:ext uri="{FF2B5EF4-FFF2-40B4-BE49-F238E27FC236}">
                <a16:creationId xmlns:a16="http://schemas.microsoft.com/office/drawing/2014/main" id="{AFEC0558-26E5-4822-8D8D-3CA36CE3F98F}"/>
              </a:ext>
            </a:extLst>
          </p:cNvPr>
          <p:cNvSpPr txBox="1"/>
          <p:nvPr/>
        </p:nvSpPr>
        <p:spPr>
          <a:xfrm>
            <a:off x="8577920" y="1472156"/>
            <a:ext cx="3475603" cy="70788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Improve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A1A1A"/>
                </a:solidFill>
                <a:effectLst/>
                <a:uLnTx/>
                <a:uFillTx/>
                <a:latin typeface="Segoe UI"/>
                <a:ea typeface="+mn-ea"/>
                <a:cs typeface="+mn-cs"/>
              </a:rPr>
              <a:t>Employee Satisfaction</a:t>
            </a:r>
          </a:p>
        </p:txBody>
      </p:sp>
      <p:sp>
        <p:nvSpPr>
          <p:cNvPr id="18" name="TextBox 17">
            <a:extLst>
              <a:ext uri="{FF2B5EF4-FFF2-40B4-BE49-F238E27FC236}">
                <a16:creationId xmlns:a16="http://schemas.microsoft.com/office/drawing/2014/main" id="{3177DE4E-5D52-41D2-BC2A-30F8010EBE9A}"/>
              </a:ext>
            </a:extLst>
          </p:cNvPr>
          <p:cNvSpPr txBox="1"/>
          <p:nvPr/>
        </p:nvSpPr>
        <p:spPr>
          <a:xfrm>
            <a:off x="2894820" y="4940004"/>
            <a:ext cx="3269234" cy="92333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J&amp;J Average Time to Approve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Concur Expense Report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Reduced from Days to Hours</a:t>
            </a:r>
          </a:p>
        </p:txBody>
      </p:sp>
      <p:pic>
        <p:nvPicPr>
          <p:cNvPr id="19" name="Picture 18">
            <a:extLst>
              <a:ext uri="{FF2B5EF4-FFF2-40B4-BE49-F238E27FC236}">
                <a16:creationId xmlns:a16="http://schemas.microsoft.com/office/drawing/2014/main" id="{7B610170-436E-40E0-9E5B-F9B6812BC271}"/>
              </a:ext>
            </a:extLst>
          </p:cNvPr>
          <p:cNvPicPr>
            <a:picLocks noChangeAspect="1"/>
          </p:cNvPicPr>
          <p:nvPr/>
        </p:nvPicPr>
        <p:blipFill rotWithShape="1">
          <a:blip r:embed="rId4"/>
          <a:srcRect t="8383" b="19573"/>
          <a:stretch/>
        </p:blipFill>
        <p:spPr>
          <a:xfrm>
            <a:off x="5984660" y="2677591"/>
            <a:ext cx="2816314" cy="1728343"/>
          </a:xfrm>
          <a:prstGeom prst="rect">
            <a:avLst/>
          </a:prstGeom>
        </p:spPr>
      </p:pic>
      <p:sp>
        <p:nvSpPr>
          <p:cNvPr id="20" name="TextBox 19">
            <a:extLst>
              <a:ext uri="{FF2B5EF4-FFF2-40B4-BE49-F238E27FC236}">
                <a16:creationId xmlns:a16="http://schemas.microsoft.com/office/drawing/2014/main" id="{46AE5D2B-5C0C-422B-8EBC-EDBC1EB1F503}"/>
              </a:ext>
            </a:extLst>
          </p:cNvPr>
          <p:cNvSpPr txBox="1"/>
          <p:nvPr/>
        </p:nvSpPr>
        <p:spPr>
          <a:xfrm>
            <a:off x="6164054" y="4940004"/>
            <a:ext cx="2826013" cy="92333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Consumption of Power BI Data at Turner Increased from 20% to 100%</a:t>
            </a:r>
          </a:p>
        </p:txBody>
      </p:sp>
      <p:sp>
        <p:nvSpPr>
          <p:cNvPr id="21" name="TextBox 20">
            <a:extLst>
              <a:ext uri="{FF2B5EF4-FFF2-40B4-BE49-F238E27FC236}">
                <a16:creationId xmlns:a16="http://schemas.microsoft.com/office/drawing/2014/main" id="{41F5A10B-4ED5-490F-AB9E-2534F88DDCFE}"/>
              </a:ext>
            </a:extLst>
          </p:cNvPr>
          <p:cNvSpPr txBox="1"/>
          <p:nvPr/>
        </p:nvSpPr>
        <p:spPr>
          <a:xfrm>
            <a:off x="8858684" y="4940004"/>
            <a:ext cx="3039958" cy="92333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CBS IT’s NPS Went From Negative to Mid-40s with Notification-Driven Portal</a:t>
            </a:r>
          </a:p>
        </p:txBody>
      </p:sp>
      <p:pic>
        <p:nvPicPr>
          <p:cNvPr id="22" name="Picture 21">
            <a:extLst>
              <a:ext uri="{FF2B5EF4-FFF2-40B4-BE49-F238E27FC236}">
                <a16:creationId xmlns:a16="http://schemas.microsoft.com/office/drawing/2014/main" id="{C148A37A-536E-4A13-841F-54E196AB5723}"/>
              </a:ext>
            </a:extLst>
          </p:cNvPr>
          <p:cNvPicPr>
            <a:picLocks noChangeAspect="1"/>
          </p:cNvPicPr>
          <p:nvPr/>
        </p:nvPicPr>
        <p:blipFill>
          <a:blip r:embed="rId5"/>
          <a:stretch>
            <a:fillRect/>
          </a:stretch>
        </p:blipFill>
        <p:spPr>
          <a:xfrm>
            <a:off x="3452955" y="2681137"/>
            <a:ext cx="2171611" cy="1731889"/>
          </a:xfrm>
          <a:prstGeom prst="rect">
            <a:avLst/>
          </a:prstGeom>
        </p:spPr>
      </p:pic>
      <p:pic>
        <p:nvPicPr>
          <p:cNvPr id="23" name="Picture 22">
            <a:extLst>
              <a:ext uri="{FF2B5EF4-FFF2-40B4-BE49-F238E27FC236}">
                <a16:creationId xmlns:a16="http://schemas.microsoft.com/office/drawing/2014/main" id="{670C9B16-4512-45B7-96BE-2CC31B655B87}"/>
              </a:ext>
            </a:extLst>
          </p:cNvPr>
          <p:cNvPicPr>
            <a:picLocks noChangeAspect="1"/>
          </p:cNvPicPr>
          <p:nvPr/>
        </p:nvPicPr>
        <p:blipFill>
          <a:blip r:embed="rId6"/>
          <a:stretch>
            <a:fillRect/>
          </a:stretch>
        </p:blipFill>
        <p:spPr>
          <a:xfrm>
            <a:off x="8990067" y="2645251"/>
            <a:ext cx="2765641" cy="1760684"/>
          </a:xfrm>
          <a:prstGeom prst="rect">
            <a:avLst/>
          </a:prstGeom>
        </p:spPr>
      </p:pic>
    </p:spTree>
    <p:extLst>
      <p:ext uri="{BB962C8B-B14F-4D97-AF65-F5344CB8AC3E}">
        <p14:creationId xmlns:p14="http://schemas.microsoft.com/office/powerpoint/2010/main" val="4161515109"/>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a16="http://schemas.microsoft.com/office/drawing/2014/main"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A4911-7765-4C0B-A8C5-92097B35A198}"/>
              </a:ext>
            </a:extLst>
          </p:cNvPr>
          <p:cNvSpPr txBox="1"/>
          <p:nvPr/>
        </p:nvSpPr>
        <p:spPr>
          <a:xfrm>
            <a:off x="1759875" y="1636960"/>
            <a:ext cx="3588675" cy="923330"/>
          </a:xfrm>
          <a:prstGeom prst="rect">
            <a:avLst/>
          </a:prstGeom>
          <a:noFill/>
        </p:spPr>
        <p:txBody>
          <a:bodyPr wrap="square" lIns="0" tIns="0" rIns="0" bIns="0" rtlCol="0">
            <a:spAutoFit/>
          </a:bodyPr>
          <a:lstStyle/>
          <a:p>
            <a:pPr algn="l"/>
            <a:r>
              <a:rPr lang="en-AU" sz="60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6245761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1510243-A913-4818-BA85-DDD716CC0022}"/>
              </a:ext>
            </a:extLst>
          </p:cNvPr>
          <p:cNvGraphicFramePr>
            <a:graphicFrameLocks noGrp="1"/>
          </p:cNvGraphicFramePr>
          <p:nvPr>
            <p:extLst>
              <p:ext uri="{D42A27DB-BD31-4B8C-83A1-F6EECF244321}">
                <p14:modId xmlns:p14="http://schemas.microsoft.com/office/powerpoint/2010/main" val="735501797"/>
              </p:ext>
            </p:extLst>
          </p:nvPr>
        </p:nvGraphicFramePr>
        <p:xfrm>
          <a:off x="500958" y="1330796"/>
          <a:ext cx="10834845" cy="5455981"/>
        </p:xfrm>
        <a:graphic>
          <a:graphicData uri="http://schemas.openxmlformats.org/drawingml/2006/table">
            <a:tbl>
              <a:tblPr firstRow="1" bandRow="1">
                <a:tableStyleId>{616DA210-FB5B-4158-B5E0-FEB733F419BA}</a:tableStyleId>
              </a:tblPr>
              <a:tblGrid>
                <a:gridCol w="3025720">
                  <a:extLst>
                    <a:ext uri="{9D8B030D-6E8A-4147-A177-3AD203B41FA5}">
                      <a16:colId xmlns:a16="http://schemas.microsoft.com/office/drawing/2014/main" val="4035389449"/>
                    </a:ext>
                  </a:extLst>
                </a:gridCol>
                <a:gridCol w="7809125">
                  <a:extLst>
                    <a:ext uri="{9D8B030D-6E8A-4147-A177-3AD203B41FA5}">
                      <a16:colId xmlns:a16="http://schemas.microsoft.com/office/drawing/2014/main" val="1910116811"/>
                    </a:ext>
                  </a:extLst>
                </a:gridCol>
              </a:tblGrid>
              <a:tr h="516634">
                <a:tc>
                  <a:txBody>
                    <a:bodyPr/>
                    <a:lstStyle/>
                    <a:p>
                      <a:r>
                        <a:rPr lang="en-AU" sz="3200" dirty="0"/>
                        <a:t>Product</a:t>
                      </a:r>
                    </a:p>
                  </a:txBody>
                  <a:tcPr/>
                </a:tc>
                <a:tc>
                  <a:txBody>
                    <a:bodyPr/>
                    <a:lstStyle/>
                    <a:p>
                      <a:r>
                        <a:rPr lang="en-AU" sz="3200" dirty="0"/>
                        <a:t>Link</a:t>
                      </a:r>
                    </a:p>
                  </a:txBody>
                  <a:tcPr/>
                </a:tc>
                <a:extLst>
                  <a:ext uri="{0D108BD9-81ED-4DB2-BD59-A6C34878D82A}">
                    <a16:rowId xmlns:a16="http://schemas.microsoft.com/office/drawing/2014/main" val="3145606479"/>
                  </a:ext>
                </a:extLst>
              </a:tr>
              <a:tr h="516634">
                <a:tc>
                  <a:txBody>
                    <a:bodyPr/>
                    <a:lstStyle/>
                    <a:p>
                      <a:r>
                        <a:rPr lang="en-AU" sz="3200" dirty="0"/>
                        <a:t>SharePoint</a:t>
                      </a:r>
                    </a:p>
                  </a:txBody>
                  <a:tcPr/>
                </a:tc>
                <a:tc>
                  <a:txBody>
                    <a:bodyPr/>
                    <a:lstStyle/>
                    <a:p>
                      <a:r>
                        <a:rPr lang="en-AU" sz="3200" dirty="0"/>
                        <a:t>https://github.com/sharepoint</a:t>
                      </a:r>
                    </a:p>
                  </a:txBody>
                  <a:tcPr/>
                </a:tc>
                <a:extLst>
                  <a:ext uri="{0D108BD9-81ED-4DB2-BD59-A6C34878D82A}">
                    <a16:rowId xmlns:a16="http://schemas.microsoft.com/office/drawing/2014/main" val="2681817147"/>
                  </a:ext>
                </a:extLst>
              </a:tr>
              <a:tr h="1386755">
                <a:tc>
                  <a:txBody>
                    <a:bodyPr/>
                    <a:lstStyle/>
                    <a:p>
                      <a:r>
                        <a:rPr lang="en-AU" sz="3200" dirty="0"/>
                        <a:t>Teams</a:t>
                      </a:r>
                    </a:p>
                  </a:txBody>
                  <a:tcPr/>
                </a:tc>
                <a:tc>
                  <a:txBody>
                    <a:bodyPr/>
                    <a:lstStyle/>
                    <a:p>
                      <a:r>
                        <a:rPr lang="en-AU" sz="3200" dirty="0"/>
                        <a:t>https://docs.microsoft.com/en-us/microsoftteams/platform/samples/code-samples</a:t>
                      </a:r>
                    </a:p>
                  </a:txBody>
                  <a:tcPr/>
                </a:tc>
                <a:extLst>
                  <a:ext uri="{0D108BD9-81ED-4DB2-BD59-A6C34878D82A}">
                    <a16:rowId xmlns:a16="http://schemas.microsoft.com/office/drawing/2014/main" val="3125292870"/>
                  </a:ext>
                </a:extLst>
              </a:tr>
              <a:tr h="951694">
                <a:tc>
                  <a:txBody>
                    <a:bodyPr/>
                    <a:lstStyle/>
                    <a:p>
                      <a:r>
                        <a:rPr lang="en-AU" sz="3200" dirty="0"/>
                        <a:t>Microsoft Graph</a:t>
                      </a:r>
                    </a:p>
                  </a:txBody>
                  <a:tcPr/>
                </a:tc>
                <a:tc>
                  <a:txBody>
                    <a:bodyPr/>
                    <a:lstStyle/>
                    <a:p>
                      <a:r>
                        <a:rPr lang="en-AU" sz="3200" dirty="0"/>
                        <a:t>https://github.com/Microsoftgraph</a:t>
                      </a:r>
                    </a:p>
                  </a:txBody>
                  <a:tcPr/>
                </a:tc>
                <a:extLst>
                  <a:ext uri="{0D108BD9-81ED-4DB2-BD59-A6C34878D82A}">
                    <a16:rowId xmlns:a16="http://schemas.microsoft.com/office/drawing/2014/main" val="707557751"/>
                  </a:ext>
                </a:extLst>
              </a:tr>
              <a:tr h="1060734">
                <a:tc>
                  <a:txBody>
                    <a:bodyPr/>
                    <a:lstStyle/>
                    <a:p>
                      <a:r>
                        <a:rPr lang="en-AU" sz="3200" dirty="0"/>
                        <a:t>Office Add-ins</a:t>
                      </a:r>
                    </a:p>
                  </a:txBody>
                  <a:tcPr/>
                </a:tc>
                <a:tc>
                  <a:txBody>
                    <a:bodyPr/>
                    <a:lstStyle/>
                    <a:p>
                      <a:r>
                        <a:rPr lang="en-AU" sz="3200" dirty="0"/>
                        <a:t>https://github.com/OfficeDev/TrainingContent/tree/master/OfficeAddin</a:t>
                      </a:r>
                    </a:p>
                  </a:txBody>
                  <a:tcPr/>
                </a:tc>
                <a:extLst>
                  <a:ext uri="{0D108BD9-81ED-4DB2-BD59-A6C34878D82A}">
                    <a16:rowId xmlns:a16="http://schemas.microsoft.com/office/drawing/2014/main" val="2888439452"/>
                  </a:ext>
                </a:extLst>
              </a:tr>
              <a:tr h="609661">
                <a:tc>
                  <a:txBody>
                    <a:bodyPr/>
                    <a:lstStyle/>
                    <a:p>
                      <a:r>
                        <a:rPr lang="en-AU" sz="3200" dirty="0"/>
                        <a:t>Outlook</a:t>
                      </a:r>
                    </a:p>
                  </a:txBody>
                  <a:tcPr/>
                </a:tc>
                <a:tc>
                  <a:txBody>
                    <a:bodyPr/>
                    <a:lstStyle/>
                    <a:p>
                      <a:r>
                        <a:rPr lang="en-AU" sz="3200" dirty="0"/>
                        <a:t>https://github.com/jasonjoh </a:t>
                      </a:r>
                    </a:p>
                  </a:txBody>
                  <a:tcPr/>
                </a:tc>
                <a:extLst>
                  <a:ext uri="{0D108BD9-81ED-4DB2-BD59-A6C34878D82A}">
                    <a16:rowId xmlns:a16="http://schemas.microsoft.com/office/drawing/2014/main" val="3355553127"/>
                  </a:ext>
                </a:extLst>
              </a:tr>
            </a:tbl>
          </a:graphicData>
        </a:graphic>
      </p:graphicFrame>
      <p:sp>
        <p:nvSpPr>
          <p:cNvPr id="5" name="TextBox 4">
            <a:extLst>
              <a:ext uri="{FF2B5EF4-FFF2-40B4-BE49-F238E27FC236}">
                <a16:creationId xmlns:a16="http://schemas.microsoft.com/office/drawing/2014/main" id="{A90C8E8B-5A11-476A-B1B7-0394883EB8F9}"/>
              </a:ext>
            </a:extLst>
          </p:cNvPr>
          <p:cNvSpPr txBox="1"/>
          <p:nvPr/>
        </p:nvSpPr>
        <p:spPr>
          <a:xfrm>
            <a:off x="1568404" y="457200"/>
            <a:ext cx="10248639" cy="553998"/>
          </a:xfrm>
          <a:prstGeom prst="rect">
            <a:avLst/>
          </a:prstGeom>
          <a:noFill/>
        </p:spPr>
        <p:txBody>
          <a:bodyPr wrap="none" lIns="0" tIns="0" rIns="0" bIns="0" rtlCol="0">
            <a:spAutoFit/>
          </a:bodyPr>
          <a:lstStyle/>
          <a:p>
            <a:r>
              <a:rPr lang="en-AU" sz="3600" dirty="0">
                <a:sym typeface="Wingdings" panose="05000000000000000000" pitchFamily="2" charset="2"/>
              </a:rPr>
              <a:t>Feedback - </a:t>
            </a:r>
            <a:r>
              <a:rPr lang="en-AU" sz="3600" dirty="0"/>
              <a:t>https://tinyurl.com/MelO365Bootcamp</a:t>
            </a:r>
          </a:p>
        </p:txBody>
      </p:sp>
    </p:spTree>
    <p:extLst>
      <p:ext uri="{BB962C8B-B14F-4D97-AF65-F5344CB8AC3E}">
        <p14:creationId xmlns:p14="http://schemas.microsoft.com/office/powerpoint/2010/main" val="30563085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a:xfrm>
            <a:off x="588263" y="457200"/>
            <a:ext cx="11018520" cy="553998"/>
          </a:xfrm>
        </p:spPr>
        <p:txBody>
          <a:bodyPr/>
          <a:lstStyle/>
          <a:p>
            <a:r>
              <a:rPr lang="en-US"/>
              <a:t>Gateway to </a:t>
            </a:r>
            <a:r>
              <a:rPr lang="en-US">
                <a:solidFill>
                  <a:schemeClr val="accent3"/>
                </a:solidFill>
              </a:rPr>
              <a:t>your </a:t>
            </a:r>
            <a:r>
              <a:rPr lang="en-US"/>
              <a:t>data in the Microsoft cloud</a:t>
            </a:r>
          </a:p>
        </p:txBody>
      </p:sp>
      <p:grpSp>
        <p:nvGrpSpPr>
          <p:cNvPr id="63" name="Group 62">
            <a:extLst>
              <a:ext uri="{FF2B5EF4-FFF2-40B4-BE49-F238E27FC236}">
                <a16:creationId xmlns:a16="http://schemas.microsoft.com/office/drawing/2014/main" id="{80BE252D-BD24-4AE9-B251-07DB843B93FD}"/>
              </a:ext>
            </a:extLst>
          </p:cNvPr>
          <p:cNvGrpSpPr/>
          <p:nvPr/>
        </p:nvGrpSpPr>
        <p:grpSpPr>
          <a:xfrm>
            <a:off x="7927839" y="5194861"/>
            <a:ext cx="1163285" cy="1022169"/>
            <a:chOff x="7927839" y="5194861"/>
            <a:chExt cx="1163285" cy="1022169"/>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246221"/>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Deep insights</a:t>
              </a:r>
            </a:p>
          </p:txBody>
        </p:sp>
        <p:sp>
          <p:nvSpPr>
            <p:cNvPr id="15" name="Chart_E999" descr="Line chart, growth, gain&#10;">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5992155" y="5232234"/>
            <a:ext cx="1045129" cy="984796"/>
            <a:chOff x="5992155" y="5232234"/>
            <a:chExt cx="1045129" cy="984796"/>
          </a:xfrm>
        </p:grpSpPr>
        <p:sp>
          <p:nvSpPr>
            <p:cNvPr id="12" name="TextBox 11">
              <a:extLst>
                <a:ext uri="{FF2B5EF4-FFF2-40B4-BE49-F238E27FC236}">
                  <a16:creationId xmlns:a16="http://schemas.microsoft.com/office/drawing/2014/main" id="{68A9E39F-D112-4E0F-98CF-A528AF69C235}"/>
                </a:ext>
              </a:extLst>
            </p:cNvPr>
            <p:cNvSpPr txBox="1"/>
            <p:nvPr/>
          </p:nvSpPr>
          <p:spPr>
            <a:xfrm>
              <a:off x="5992155" y="5970809"/>
              <a:ext cx="1045129" cy="246221"/>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Rich content</a:t>
              </a:r>
            </a:p>
          </p:txBody>
        </p:sp>
        <p:sp>
          <p:nvSpPr>
            <p:cNvPr id="16" name="cloud_2" descr="Intelligent cloud&#10;">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740163" y="5172341"/>
            <a:ext cx="1591923" cy="1044689"/>
            <a:chOff x="9740163" y="5172341"/>
            <a:chExt cx="1591923" cy="1044689"/>
          </a:xfrm>
        </p:grpSpPr>
        <p:sp>
          <p:nvSpPr>
            <p:cNvPr id="17" name="Stopwatch_E916" descr="Stopwatch, timer&#10;">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246221"/>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Real-time updates</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682029" y="5154411"/>
            <a:ext cx="1548333" cy="1308841"/>
            <a:chOff x="3682029" y="5154411"/>
            <a:chExt cx="1548333" cy="1308841"/>
          </a:xfrm>
        </p:grpSpPr>
        <p:sp>
          <p:nvSpPr>
            <p:cNvPr id="14" name="people_3" descr="More personal computing&#10;">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49244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Microsoft identity</a:t>
              </a: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3990587" y="1453091"/>
            <a:ext cx="931217" cy="1704530"/>
            <a:chOff x="3990587" y="1453091"/>
            <a:chExt cx="931217" cy="1704530"/>
          </a:xfrm>
        </p:grpSpPr>
        <p:sp>
          <p:nvSpPr>
            <p:cNvPr id="5" name="Browser_2" title="Icon of a browser window with a home symbol inside">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3990587" y="2173446"/>
              <a:ext cx="931217"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Web Apps</a:t>
              </a:r>
            </a:p>
          </p:txBody>
        </p:sp>
        <p:cxnSp>
          <p:nvCxnSpPr>
            <p:cNvPr id="23" name="Straight Arrow Connector 135">
              <a:extLst>
                <a:ext uri="{FF2B5EF4-FFF2-40B4-BE49-F238E27FC236}">
                  <a16:creationId xmlns:a16="http://schemas.microsoft.com/office/drawing/2014/main" id="{4102E9EF-1551-42F4-89BB-CBF98989DACA}"/>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309168" y="1527779"/>
            <a:ext cx="2347341" cy="1629842"/>
            <a:chOff x="5309168" y="1527779"/>
            <a:chExt cx="2347341" cy="1629842"/>
          </a:xfrm>
        </p:grpSpPr>
        <p:sp>
          <p:nvSpPr>
            <p:cNvPr id="4" name="HoloLens_EC94" title="Icon of Microsoft HoloLens">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309168" y="2173446"/>
              <a:ext cx="2347341"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Device &amp; Native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Apps</a:t>
              </a:r>
            </a:p>
          </p:txBody>
        </p:sp>
        <p:cxnSp>
          <p:nvCxnSpPr>
            <p:cNvPr id="25" name="Straight Arrow Connector 135">
              <a:extLst>
                <a:ext uri="{FF2B5EF4-FFF2-40B4-BE49-F238E27FC236}">
                  <a16:creationId xmlns:a16="http://schemas.microsoft.com/office/drawing/2014/main" id="{E395E6A0-AC12-4BAA-B88C-9C90EEE4D732}"/>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202224" y="1366231"/>
            <a:ext cx="632506" cy="1791390"/>
            <a:chOff x="8202224" y="1366231"/>
            <a:chExt cx="632506" cy="1791390"/>
          </a:xfrm>
        </p:grpSpPr>
        <p:sp>
          <p:nvSpPr>
            <p:cNvPr id="3" name="Robot_E99A" title="Icon of a robot">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202224" y="2173446"/>
              <a:ext cx="632506"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Bots</a:t>
              </a:r>
            </a:p>
          </p:txBody>
        </p:sp>
        <p:cxnSp>
          <p:nvCxnSpPr>
            <p:cNvPr id="26" name="Straight Arrow Connector 135">
              <a:extLst>
                <a:ext uri="{FF2B5EF4-FFF2-40B4-BE49-F238E27FC236}">
                  <a16:creationId xmlns:a16="http://schemas.microsoft.com/office/drawing/2014/main" id="{4B26ACA0-39D9-47C4-9CF0-CA9F32E907C6}"/>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9686762" y="1476474"/>
            <a:ext cx="1731670" cy="1681147"/>
            <a:chOff x="9686762" y="1476474"/>
            <a:chExt cx="1731670" cy="1681147"/>
          </a:xfrm>
        </p:grpSpPr>
        <p:sp>
          <p:nvSpPr>
            <p:cNvPr id="6" name="DevUpdate_ECC5" title="Icon of a clock with an arrow around it pointing clockwise">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9686762" y="2173446"/>
              <a:ext cx="173167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Background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processes</a:t>
              </a:r>
            </a:p>
          </p:txBody>
        </p:sp>
        <p:cxnSp>
          <p:nvCxnSpPr>
            <p:cNvPr id="27" name="Straight Arrow Connector 135">
              <a:extLst>
                <a:ext uri="{FF2B5EF4-FFF2-40B4-BE49-F238E27FC236}">
                  <a16:creationId xmlns:a16="http://schemas.microsoft.com/office/drawing/2014/main" id="{2F90BB5E-C933-4A1B-9D49-791966411FE2}"/>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48242" y="1960749"/>
            <a:ext cx="1219886"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Your</a:t>
            </a:r>
            <a:r>
              <a:rPr kumimoji="0" lang="en-US" sz="2000" b="0" i="0" u="none" strike="noStrike" kern="1200" cap="none" spc="0" normalizeH="0" baseline="0" noProof="0">
                <a:ln>
                  <a:noFill/>
                </a:ln>
                <a:solidFill>
                  <a:srgbClr val="E3008C"/>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a:t>
            </a:r>
          </a:p>
        </p:txBody>
      </p:sp>
      <p:sp>
        <p:nvSpPr>
          <p:cNvPr id="33" name="Rectangle 32">
            <a:extLst>
              <a:ext uri="{FF2B5EF4-FFF2-40B4-BE49-F238E27FC236}">
                <a16:creationId xmlns:a16="http://schemas.microsoft.com/office/drawing/2014/main" id="{557BFD44-0721-4A4E-A1C4-EB3091D186E6}"/>
              </a:ext>
            </a:extLst>
          </p:cNvPr>
          <p:cNvSpPr/>
          <p:nvPr/>
        </p:nvSpPr>
        <p:spPr>
          <a:xfrm>
            <a:off x="523932" y="3355701"/>
            <a:ext cx="1185068"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Gateway</a:t>
            </a:r>
          </a:p>
        </p:txBody>
      </p:sp>
      <p:sp>
        <p:nvSpPr>
          <p:cNvPr id="34" name="Rectangle 33">
            <a:extLst>
              <a:ext uri="{FF2B5EF4-FFF2-40B4-BE49-F238E27FC236}">
                <a16:creationId xmlns:a16="http://schemas.microsoft.com/office/drawing/2014/main" id="{24AFE7C5-6D85-46DC-B629-E6E8736DBD5D}"/>
              </a:ext>
            </a:extLst>
          </p:cNvPr>
          <p:cNvSpPr/>
          <p:nvPr/>
        </p:nvSpPr>
        <p:spPr>
          <a:xfrm>
            <a:off x="523932" y="4749208"/>
            <a:ext cx="1910666" cy="101566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Semibold" panose="020B0702040204020203" pitchFamily="34" charset="0"/>
                <a:ea typeface="+mn-ea"/>
                <a:cs typeface="Segoe UI Semibold" panose="020B0702040204020203" pitchFamily="34" charset="0"/>
              </a:rPr>
              <a:t>Your or your customer’s </a:t>
            </a: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p>
        </p:txBody>
      </p:sp>
      <p:sp>
        <p:nvSpPr>
          <p:cNvPr id="47" name="Rectangle 46">
            <a:extLst>
              <a:ext uri="{FF2B5EF4-FFF2-40B4-BE49-F238E27FC236}">
                <a16:creationId xmlns:a16="http://schemas.microsoft.com/office/drawing/2014/main" id="{F68BBB87-5AC2-4CEA-87CC-12B4E1A41211}"/>
              </a:ext>
            </a:extLst>
          </p:cNvPr>
          <p:cNvSpPr/>
          <p:nvPr/>
        </p:nvSpPr>
        <p:spPr>
          <a:xfrm>
            <a:off x="3798829" y="4224454"/>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D83B01"/>
                </a:solidFill>
                <a:effectLst/>
                <a:uLnTx/>
                <a:uFillTx/>
                <a:latin typeface="Segoe UI Semibold"/>
                <a:ea typeface="Segoe UI" pitchFamily="34" charset="0"/>
                <a:cs typeface="Segoe UI" pitchFamily="34" charset="0"/>
              </a:rPr>
              <a:t>Office 365</a:t>
            </a:r>
          </a:p>
        </p:txBody>
      </p:sp>
      <p:sp>
        <p:nvSpPr>
          <p:cNvPr id="48" name="Rectangle 47">
            <a:extLst>
              <a:ext uri="{FF2B5EF4-FFF2-40B4-BE49-F238E27FC236}">
                <a16:creationId xmlns:a16="http://schemas.microsoft.com/office/drawing/2014/main" id="{BE33D879-237D-4622-84E5-484A60E488F8}"/>
              </a:ext>
            </a:extLst>
          </p:cNvPr>
          <p:cNvSpPr/>
          <p:nvPr/>
        </p:nvSpPr>
        <p:spPr>
          <a:xfrm>
            <a:off x="5714762" y="4224454"/>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D83B01"/>
                </a:solidFill>
                <a:effectLst/>
                <a:uLnTx/>
                <a:uFillTx/>
                <a:latin typeface="Segoe UI Semibold"/>
                <a:ea typeface="+mn-ea"/>
                <a:cs typeface="Segoe UI" pitchFamily="34" charset="0"/>
              </a:rPr>
              <a:t>Windows 10</a:t>
            </a:r>
          </a:p>
        </p:txBody>
      </p:sp>
      <p:sp>
        <p:nvSpPr>
          <p:cNvPr id="49" name="Rectangle 48">
            <a:extLst>
              <a:ext uri="{FF2B5EF4-FFF2-40B4-BE49-F238E27FC236}">
                <a16:creationId xmlns:a16="http://schemas.microsoft.com/office/drawing/2014/main" id="{FE9F9575-F7E4-4176-915A-5EFA57683AC1}"/>
              </a:ext>
            </a:extLst>
          </p:cNvPr>
          <p:cNvSpPr/>
          <p:nvPr/>
        </p:nvSpPr>
        <p:spPr>
          <a:xfrm>
            <a:off x="7866328" y="4224454"/>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D83B01"/>
                </a:solidFill>
                <a:effectLst/>
                <a:uLnTx/>
                <a:uFillTx/>
                <a:latin typeface="Segoe UI Semibold"/>
                <a:ea typeface="+mn-ea"/>
                <a:cs typeface="Segoe UI" pitchFamily="34" charset="0"/>
              </a:rPr>
              <a:t>Enterprise Mobility + Security</a:t>
            </a: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550271" y="1404761"/>
            <a:ext cx="424938" cy="1598551"/>
            <a:chOff x="2155371" y="1453091"/>
            <a:chExt cx="662953" cy="966576"/>
          </a:xfrm>
        </p:grpSpPr>
        <p:sp>
          <p:nvSpPr>
            <p:cNvPr id="28" name="Left Bracket 27">
              <a:extLst>
                <a:ext uri="{FF2B5EF4-FFF2-40B4-BE49-F238E27FC236}">
                  <a16:creationId xmlns:a16="http://schemas.microsoft.com/office/drawing/2014/main" id="{5EB217E6-2C5C-4D0C-9C32-ADC69B4792E4}"/>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8393E949-BA14-4ACC-81F7-0F8D6CAC19A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550271" y="3177887"/>
            <a:ext cx="424938" cy="1100479"/>
            <a:chOff x="2155371" y="1453091"/>
            <a:chExt cx="662953" cy="966576"/>
          </a:xfrm>
        </p:grpSpPr>
        <p:sp>
          <p:nvSpPr>
            <p:cNvPr id="55" name="Left Bracket 54">
              <a:extLst>
                <a:ext uri="{FF2B5EF4-FFF2-40B4-BE49-F238E27FC236}">
                  <a16:creationId xmlns:a16="http://schemas.microsoft.com/office/drawing/2014/main" id="{F47BBB95-FC5F-4788-BF2D-1E0C5758CEAB}"/>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7A08034C-1275-4987-8958-FF3C9D5F340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25204" y="4450701"/>
            <a:ext cx="429768" cy="2056301"/>
            <a:chOff x="2155371" y="1453091"/>
            <a:chExt cx="662953" cy="966576"/>
          </a:xfrm>
        </p:grpSpPr>
        <p:sp>
          <p:nvSpPr>
            <p:cNvPr id="58" name="Left Bracket 57">
              <a:extLst>
                <a:ext uri="{FF2B5EF4-FFF2-40B4-BE49-F238E27FC236}">
                  <a16:creationId xmlns:a16="http://schemas.microsoft.com/office/drawing/2014/main" id="{90FCAA36-3A75-47A0-837A-8104C648867D}"/>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63A70DA0-2FB6-4852-807E-593916ED239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343700" y="3177888"/>
            <a:ext cx="8259019" cy="926501"/>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Lst>
              </p:cNvPr>
              <p:cNvPicPr>
                <a:picLocks noChangeAspect="1"/>
              </p:cNvPicPr>
              <p:nvPr/>
            </p:nvPicPr>
            <p:blipFill rotWithShape="1">
              <a:blip r:embed="rId3">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Lst>
              </p:cNvPr>
              <p:cNvPicPr>
                <a:picLocks noChangeAspect="1"/>
              </p:cNvPicPr>
              <p:nvPr/>
            </p:nvPicPr>
            <p:blipFill rotWithShape="1">
              <a:blip r:embed="rId3">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Lst>
              </p:cNvPr>
              <p:cNvPicPr>
                <a:picLocks noChangeAspect="1"/>
              </p:cNvPicPr>
              <p:nvPr/>
            </p:nvPicPr>
            <p:blipFill rotWithShape="1">
              <a:blip r:embed="rId3">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Lst>
              </p:cNvPr>
              <p:cNvPicPr>
                <a:picLocks noChangeAspect="1"/>
              </p:cNvPicPr>
              <p:nvPr/>
            </p:nvPicPr>
            <p:blipFill rotWithShape="1">
              <a:blip r:embed="rId3">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6284" tIns="91427" rIns="146284" bIns="9142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ctr" defTabSz="896218" rtl="0" eaLnBrk="1" fontAlgn="auto" latinLnBrk="0" hangingPunct="1">
                <a:lnSpc>
                  <a:spcPct val="90000"/>
                </a:lnSpc>
                <a:spcBef>
                  <a:spcPct val="0"/>
                </a:spcBef>
                <a:spcAft>
                  <a:spcPts val="0"/>
                </a:spcAft>
                <a:buClrTx/>
                <a:buSzTx/>
                <a:buFontTx/>
                <a:buNone/>
                <a:tabLst/>
                <a:defRPr/>
              </a:pPr>
              <a:r>
                <a:rPr kumimoji="0" lang="en-US" sz="2400" b="0" i="0" u="none" strike="noStrike" kern="0" cap="none" spc="-50" normalizeH="0" baseline="0" noProof="0">
                  <a:ln w="3175">
                    <a:noFill/>
                  </a:ln>
                  <a:solidFill>
                    <a:srgbClr val="1A1A1A"/>
                  </a:solidFill>
                  <a:effectLst/>
                  <a:uLnTx/>
                  <a:uFillTx/>
                  <a:latin typeface="Segoe UI Semibold" panose="020B0702040204020203" pitchFamily="34" charset="0"/>
                  <a:cs typeface="Segoe UI Semibold" panose="020B0702040204020203" pitchFamily="34" charset="0"/>
                </a:rPr>
                <a:t>Microsoft </a:t>
              </a:r>
              <a:r>
                <a:rPr kumimoji="0" lang="en-US" sz="2400" b="0" i="0" u="none" strike="noStrike" kern="0" cap="none" spc="-5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rPr>
                <a:t>Graph</a:t>
              </a:r>
              <a:endParaRPr kumimoji="0" lang="en-US" sz="2400" b="0" i="0" u="none" strike="noStrike" kern="1200" cap="none" spc="-147" normalizeH="0" baseline="0" noProof="0">
                <a:ln w="3175">
                  <a:noFill/>
                </a:ln>
                <a:solidFill>
                  <a:srgbClr val="1A1A1A"/>
                </a:solidFill>
                <a:effectLst/>
                <a:uLnTx/>
                <a:uFillTx/>
                <a:latin typeface="Segoe UI Semibold" charset="0"/>
                <a:cs typeface="Segoe UI Semibold" charset="0"/>
              </a:endParaRPr>
            </a:p>
          </p:txBody>
        </p:sp>
      </p:grpSp>
      <p:cxnSp>
        <p:nvCxnSpPr>
          <p:cNvPr id="21" name="Straight Connector 20">
            <a:extLst>
              <a:ext uri="{FF2B5EF4-FFF2-40B4-BE49-F238E27FC236}">
                <a16:creationId xmlns:a16="http://schemas.microsoft.com/office/drawing/2014/main" id="{30FF8580-DB36-4972-9C59-196FF58D96FB}"/>
              </a:ext>
            </a:extLst>
          </p:cNvPr>
          <p:cNvCxnSpPr/>
          <p:nvPr/>
        </p:nvCxnSpPr>
        <p:spPr>
          <a:xfrm>
            <a:off x="3343700" y="4769398"/>
            <a:ext cx="8259018"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97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42"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Horizontal)">
                                      <p:cBhvr>
                                        <p:cTn id="10" dur="250"/>
                                        <p:tgtEl>
                                          <p:spTgt spid="36"/>
                                        </p:tgtEl>
                                      </p:cBhvr>
                                    </p:animEffec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51"/>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51"/>
                                        </p:tgtEl>
                                      </p:cBhvr>
                                      <p:by x="0" y="0"/>
                                    </p:animScale>
                                  </p:childTnLst>
                                </p:cTn>
                              </p:par>
                              <p:par>
                                <p:cTn id="16" presetID="42" presetClass="path" presetSubtype="0" decel="100000" fill="hold" nodeType="withEffect">
                                  <p:stCondLst>
                                    <p:cond delay="500"/>
                                  </p:stCondLst>
                                  <p:childTnLst>
                                    <p:animMotion origin="layout" path="M -4.79167E-6 -1.11111E-6 L -4.79167E-6 -0.16528 " pathEditMode="relative" rAng="0" ptsTypes="AA">
                                      <p:cBhvr>
                                        <p:cTn id="17" dur="500" spd="-100000" fill="hold"/>
                                        <p:tgtEl>
                                          <p:spTgt spid="51"/>
                                        </p:tgtEl>
                                        <p:attrNameLst>
                                          <p:attrName>ppt_x</p:attrName>
                                          <p:attrName>ppt_y</p:attrName>
                                        </p:attrNameLst>
                                      </p:cBhvr>
                                      <p:rCtr x="0" y="-8264"/>
                                    </p:animMotion>
                                  </p:childTnLst>
                                </p:cTn>
                              </p:par>
                              <p:par>
                                <p:cTn id="18" presetID="1" presetClass="entr" presetSubtype="0" fill="hold" nodeType="withEffect">
                                  <p:stCondLst>
                                    <p:cond delay="750"/>
                                  </p:stCondLst>
                                  <p:childTnLst>
                                    <p:set>
                                      <p:cBhvr>
                                        <p:cTn id="19" dur="1" fill="hold">
                                          <p:stCondLst>
                                            <p:cond delay="0"/>
                                          </p:stCondLst>
                                        </p:cTn>
                                        <p:tgtEl>
                                          <p:spTgt spid="52"/>
                                        </p:tgtEl>
                                        <p:attrNameLst>
                                          <p:attrName>style.visibility</p:attrName>
                                        </p:attrNameLst>
                                      </p:cBhvr>
                                      <p:to>
                                        <p:strVal val="visible"/>
                                      </p:to>
                                    </p:set>
                                  </p:childTnLst>
                                </p:cTn>
                              </p:par>
                              <p:par>
                                <p:cTn id="20" presetID="6" presetClass="emph" presetSubtype="0" accel="100000" autoRev="1" fill="hold" nodeType="withEffect">
                                  <p:stCondLst>
                                    <p:cond delay="250"/>
                                  </p:stCondLst>
                                  <p:childTnLst>
                                    <p:animScale>
                                      <p:cBhvr>
                                        <p:cTn id="21" dur="500" fill="hold"/>
                                        <p:tgtEl>
                                          <p:spTgt spid="52"/>
                                        </p:tgtEl>
                                      </p:cBhvr>
                                      <p:by x="0" y="0"/>
                                    </p:animScale>
                                  </p:childTnLst>
                                </p:cTn>
                              </p:par>
                              <p:par>
                                <p:cTn id="22" presetID="42" presetClass="path" presetSubtype="0" decel="100000" fill="hold" nodeType="withEffect">
                                  <p:stCondLst>
                                    <p:cond delay="750"/>
                                  </p:stCondLst>
                                  <p:childTnLst>
                                    <p:animMotion origin="layout" path="M -4.79167E-6 -1.11111E-6 L -4.79167E-6 -0.16528 " pathEditMode="relative" rAng="0" ptsTypes="AA">
                                      <p:cBhvr>
                                        <p:cTn id="23" dur="500" spd="-100000" fill="hold"/>
                                        <p:tgtEl>
                                          <p:spTgt spid="52"/>
                                        </p:tgtEl>
                                        <p:attrNameLst>
                                          <p:attrName>ppt_x</p:attrName>
                                          <p:attrName>ppt_y</p:attrName>
                                        </p:attrNameLst>
                                      </p:cBhvr>
                                      <p:rCtr x="0" y="-8264"/>
                                    </p:animMotion>
                                  </p:childTnLst>
                                </p:cTn>
                              </p:par>
                              <p:par>
                                <p:cTn id="24" presetID="1" presetClass="entr" presetSubtype="0" fill="hold" nodeType="withEffect">
                                  <p:stCondLst>
                                    <p:cond delay="1000"/>
                                  </p:stCondLst>
                                  <p:childTnLst>
                                    <p:set>
                                      <p:cBhvr>
                                        <p:cTn id="25" dur="1" fill="hold">
                                          <p:stCondLst>
                                            <p:cond delay="0"/>
                                          </p:stCondLst>
                                        </p:cTn>
                                        <p:tgtEl>
                                          <p:spTgt spid="53"/>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500" fill="hold"/>
                                        <p:tgtEl>
                                          <p:spTgt spid="53"/>
                                        </p:tgtEl>
                                      </p:cBhvr>
                                      <p:by x="0" y="0"/>
                                    </p:animScale>
                                  </p:childTnLst>
                                </p:cTn>
                              </p:par>
                              <p:par>
                                <p:cTn id="28" presetID="42" presetClass="path" presetSubtype="0" decel="100000" fill="hold" nodeType="withEffect">
                                  <p:stCondLst>
                                    <p:cond delay="1000"/>
                                  </p:stCondLst>
                                  <p:childTnLst>
                                    <p:animMotion origin="layout" path="M -4.79167E-6 -1.11111E-6 L -4.79167E-6 -0.16528 " pathEditMode="relative" rAng="0" ptsTypes="AA">
                                      <p:cBhvr>
                                        <p:cTn id="29" dur="500" spd="-100000" fill="hold"/>
                                        <p:tgtEl>
                                          <p:spTgt spid="53"/>
                                        </p:tgtEl>
                                        <p:attrNameLst>
                                          <p:attrName>ppt_x</p:attrName>
                                          <p:attrName>ppt_y</p:attrName>
                                        </p:attrNameLst>
                                      </p:cBhvr>
                                      <p:rCtr x="0" y="-8264"/>
                                    </p:animMotion>
                                  </p:childTnLst>
                                </p:cTn>
                              </p:par>
                              <p:par>
                                <p:cTn id="30" presetID="1" presetClass="entr" presetSubtype="0" fill="hold" nodeType="withEffect">
                                  <p:stCondLst>
                                    <p:cond delay="1250"/>
                                  </p:stCondLst>
                                  <p:childTnLst>
                                    <p:set>
                                      <p:cBhvr>
                                        <p:cTn id="31" dur="1" fill="hold">
                                          <p:stCondLst>
                                            <p:cond delay="0"/>
                                          </p:stCondLst>
                                        </p:cTn>
                                        <p:tgtEl>
                                          <p:spTgt spid="54"/>
                                        </p:tgtEl>
                                        <p:attrNameLst>
                                          <p:attrName>style.visibility</p:attrName>
                                        </p:attrNameLst>
                                      </p:cBhvr>
                                      <p:to>
                                        <p:strVal val="visible"/>
                                      </p:to>
                                    </p:set>
                                  </p:childTnLst>
                                </p:cTn>
                              </p:par>
                              <p:par>
                                <p:cTn id="32" presetID="6" presetClass="emph" presetSubtype="0" accel="100000" autoRev="1" fill="hold" nodeType="withEffect">
                                  <p:stCondLst>
                                    <p:cond delay="750"/>
                                  </p:stCondLst>
                                  <p:childTnLst>
                                    <p:animScale>
                                      <p:cBhvr>
                                        <p:cTn id="33" dur="500" fill="hold"/>
                                        <p:tgtEl>
                                          <p:spTgt spid="54"/>
                                        </p:tgtEl>
                                      </p:cBhvr>
                                      <p:by x="0" y="0"/>
                                    </p:animScale>
                                  </p:childTnLst>
                                </p:cTn>
                              </p:par>
                              <p:par>
                                <p:cTn id="34" presetID="42" presetClass="path" presetSubtype="0" decel="100000" fill="hold" nodeType="withEffect">
                                  <p:stCondLst>
                                    <p:cond delay="1250"/>
                                  </p:stCondLst>
                                  <p:childTnLst>
                                    <p:animMotion origin="layout" path="M -4.79167E-6 -1.11111E-6 L -4.79167E-6 -0.16528 " pathEditMode="relative" rAng="0" ptsTypes="AA">
                                      <p:cBhvr>
                                        <p:cTn id="35" dur="500" spd="-100000" fill="hold"/>
                                        <p:tgtEl>
                                          <p:spTgt spid="54"/>
                                        </p:tgtEl>
                                        <p:attrNameLst>
                                          <p:attrName>ppt_x</p:attrName>
                                          <p:attrName>ppt_y</p:attrName>
                                        </p:attrNameLst>
                                      </p:cBhvr>
                                      <p:rCtr x="0" y="-8264"/>
                                    </p:animMotion>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6" presetClass="entr" presetSubtype="42" fill="hold" nodeType="withEffect">
                                  <p:stCondLst>
                                    <p:cond delay="250"/>
                                  </p:stCondLst>
                                  <p:childTnLst>
                                    <p:set>
                                      <p:cBhvr>
                                        <p:cTn id="41" dur="1" fill="hold">
                                          <p:stCondLst>
                                            <p:cond delay="0"/>
                                          </p:stCondLst>
                                        </p:cTn>
                                        <p:tgtEl>
                                          <p:spTgt spid="50"/>
                                        </p:tgtEl>
                                        <p:attrNameLst>
                                          <p:attrName>style.visibility</p:attrName>
                                        </p:attrNameLst>
                                      </p:cBhvr>
                                      <p:to>
                                        <p:strVal val="visible"/>
                                      </p:to>
                                    </p:set>
                                    <p:animEffect transition="in" filter="barn(outHorizontal)">
                                      <p:cBhvr>
                                        <p:cTn id="42" dur="250"/>
                                        <p:tgtEl>
                                          <p:spTgt spid="50"/>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6" presetClass="entr" presetSubtype="42" fill="hold" nodeType="withEffect">
                                  <p:stCondLst>
                                    <p:cond delay="250"/>
                                  </p:stCondLst>
                                  <p:childTnLst>
                                    <p:set>
                                      <p:cBhvr>
                                        <p:cTn id="48" dur="1" fill="hold">
                                          <p:stCondLst>
                                            <p:cond delay="0"/>
                                          </p:stCondLst>
                                        </p:cTn>
                                        <p:tgtEl>
                                          <p:spTgt spid="57"/>
                                        </p:tgtEl>
                                        <p:attrNameLst>
                                          <p:attrName>style.visibility</p:attrName>
                                        </p:attrNameLst>
                                      </p:cBhvr>
                                      <p:to>
                                        <p:strVal val="visible"/>
                                      </p:to>
                                    </p:set>
                                    <p:animEffect transition="in" filter="barn(outHorizontal)">
                                      <p:cBhvr>
                                        <p:cTn id="49" dur="250"/>
                                        <p:tgtEl>
                                          <p:spTgt spid="57"/>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22" presetClass="entr" presetSubtype="8" fill="hold" nodeType="withEffect">
                                  <p:stCondLst>
                                    <p:cond delay="25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par>
                          <p:cTn id="62" fill="hold">
                            <p:stCondLst>
                              <p:cond delay="3750"/>
                            </p:stCondLst>
                            <p:childTnLst>
                              <p:par>
                                <p:cTn id="63" presetID="1" presetClass="entr" presetSubtype="0" fill="hold" nodeType="afterEffect">
                                  <p:stCondLst>
                                    <p:cond delay="500"/>
                                  </p:stCondLst>
                                  <p:childTnLst>
                                    <p:set>
                                      <p:cBhvr>
                                        <p:cTn id="64" dur="1" fill="hold">
                                          <p:stCondLst>
                                            <p:cond delay="0"/>
                                          </p:stCondLst>
                                        </p:cTn>
                                        <p:tgtEl>
                                          <p:spTgt spid="61"/>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61"/>
                                        </p:tgtEl>
                                      </p:cBhvr>
                                      <p:by x="0" y="0"/>
                                    </p:animScale>
                                  </p:childTnLst>
                                </p:cTn>
                              </p:par>
                              <p:par>
                                <p:cTn id="67" presetID="42" presetClass="path" presetSubtype="0" decel="100000" fill="hold" nodeType="withEffect">
                                  <p:stCondLst>
                                    <p:cond delay="500"/>
                                  </p:stCondLst>
                                  <p:childTnLst>
                                    <p:animMotion origin="layout" path="M -4.79167E-6 -1.11111E-6 L -4.79167E-6 -0.16528 " pathEditMode="relative" rAng="0" ptsTypes="AA">
                                      <p:cBhvr>
                                        <p:cTn id="68" dur="500" spd="-100000" fill="hold"/>
                                        <p:tgtEl>
                                          <p:spTgt spid="61"/>
                                        </p:tgtEl>
                                        <p:attrNameLst>
                                          <p:attrName>ppt_x</p:attrName>
                                          <p:attrName>ppt_y</p:attrName>
                                        </p:attrNameLst>
                                      </p:cBhvr>
                                      <p:rCtr x="0" y="-8264"/>
                                    </p:animMotion>
                                  </p:childTnLst>
                                </p:cTn>
                              </p:par>
                              <p:par>
                                <p:cTn id="69" presetID="1" presetClass="entr" presetSubtype="0" fill="hold" nodeType="withEffect">
                                  <p:stCondLst>
                                    <p:cond delay="750"/>
                                  </p:stCondLst>
                                  <p:childTnLst>
                                    <p:set>
                                      <p:cBhvr>
                                        <p:cTn id="70" dur="1" fill="hold">
                                          <p:stCondLst>
                                            <p:cond delay="0"/>
                                          </p:stCondLst>
                                        </p:cTn>
                                        <p:tgtEl>
                                          <p:spTgt spid="62"/>
                                        </p:tgtEl>
                                        <p:attrNameLst>
                                          <p:attrName>style.visibility</p:attrName>
                                        </p:attrNameLst>
                                      </p:cBhvr>
                                      <p:to>
                                        <p:strVal val="visible"/>
                                      </p:to>
                                    </p:set>
                                  </p:childTnLst>
                                </p:cTn>
                              </p:par>
                              <p:par>
                                <p:cTn id="71" presetID="6" presetClass="emph" presetSubtype="0" accel="100000" autoRev="1" fill="hold" nodeType="withEffect">
                                  <p:stCondLst>
                                    <p:cond delay="250"/>
                                  </p:stCondLst>
                                  <p:childTnLst>
                                    <p:animScale>
                                      <p:cBhvr>
                                        <p:cTn id="72" dur="500" fill="hold"/>
                                        <p:tgtEl>
                                          <p:spTgt spid="62"/>
                                        </p:tgtEl>
                                      </p:cBhvr>
                                      <p:by x="0" y="0"/>
                                    </p:animScale>
                                  </p:childTnLst>
                                </p:cTn>
                              </p:par>
                              <p:par>
                                <p:cTn id="73" presetID="42" presetClass="path" presetSubtype="0" decel="100000" fill="hold" nodeType="withEffect">
                                  <p:stCondLst>
                                    <p:cond delay="750"/>
                                  </p:stCondLst>
                                  <p:childTnLst>
                                    <p:animMotion origin="layout" path="M -4.79167E-6 -1.11111E-6 L -4.79167E-6 -0.16528 " pathEditMode="relative" rAng="0" ptsTypes="AA">
                                      <p:cBhvr>
                                        <p:cTn id="74" dur="500" spd="-100000" fill="hold"/>
                                        <p:tgtEl>
                                          <p:spTgt spid="62"/>
                                        </p:tgtEl>
                                        <p:attrNameLst>
                                          <p:attrName>ppt_x</p:attrName>
                                          <p:attrName>ppt_y</p:attrName>
                                        </p:attrNameLst>
                                      </p:cBhvr>
                                      <p:rCtr x="0" y="-8264"/>
                                    </p:animMotion>
                                  </p:childTnLst>
                                </p:cTn>
                              </p:par>
                              <p:par>
                                <p:cTn id="75" presetID="1" presetClass="entr" presetSubtype="0" fill="hold" nodeType="withEffect">
                                  <p:stCondLst>
                                    <p:cond delay="1000"/>
                                  </p:stCondLst>
                                  <p:childTnLst>
                                    <p:set>
                                      <p:cBhvr>
                                        <p:cTn id="76" dur="1" fill="hold">
                                          <p:stCondLst>
                                            <p:cond delay="0"/>
                                          </p:stCondLst>
                                        </p:cTn>
                                        <p:tgtEl>
                                          <p:spTgt spid="63"/>
                                        </p:tgtEl>
                                        <p:attrNameLst>
                                          <p:attrName>style.visibility</p:attrName>
                                        </p:attrNameLst>
                                      </p:cBhvr>
                                      <p:to>
                                        <p:strVal val="visible"/>
                                      </p:to>
                                    </p:set>
                                  </p:childTnLst>
                                </p:cTn>
                              </p:par>
                              <p:par>
                                <p:cTn id="77" presetID="6" presetClass="emph" presetSubtype="0" accel="100000" autoRev="1" fill="hold" nodeType="withEffect">
                                  <p:stCondLst>
                                    <p:cond delay="500"/>
                                  </p:stCondLst>
                                  <p:childTnLst>
                                    <p:animScale>
                                      <p:cBhvr>
                                        <p:cTn id="78" dur="500" fill="hold"/>
                                        <p:tgtEl>
                                          <p:spTgt spid="63"/>
                                        </p:tgtEl>
                                      </p:cBhvr>
                                      <p:by x="0" y="0"/>
                                    </p:animScale>
                                  </p:childTnLst>
                                </p:cTn>
                              </p:par>
                              <p:par>
                                <p:cTn id="79" presetID="42" presetClass="path" presetSubtype="0" decel="100000" fill="hold" nodeType="withEffect">
                                  <p:stCondLst>
                                    <p:cond delay="1000"/>
                                  </p:stCondLst>
                                  <p:childTnLst>
                                    <p:animMotion origin="layout" path="M -4.79167E-6 -1.11111E-6 L -4.79167E-6 -0.16528 " pathEditMode="relative" rAng="0" ptsTypes="AA">
                                      <p:cBhvr>
                                        <p:cTn id="80" dur="500" spd="-100000" fill="hold"/>
                                        <p:tgtEl>
                                          <p:spTgt spid="63"/>
                                        </p:tgtEl>
                                        <p:attrNameLst>
                                          <p:attrName>ppt_x</p:attrName>
                                          <p:attrName>ppt_y</p:attrName>
                                        </p:attrNameLst>
                                      </p:cBhvr>
                                      <p:rCtr x="0" y="-8264"/>
                                    </p:animMotion>
                                  </p:childTnLst>
                                </p:cTn>
                              </p:par>
                              <p:par>
                                <p:cTn id="81" presetID="1" presetClass="entr" presetSubtype="0" fill="hold" nodeType="withEffect">
                                  <p:stCondLst>
                                    <p:cond delay="1250"/>
                                  </p:stCondLst>
                                  <p:childTnLst>
                                    <p:set>
                                      <p:cBhvr>
                                        <p:cTn id="82" dur="1" fill="hold">
                                          <p:stCondLst>
                                            <p:cond delay="0"/>
                                          </p:stCondLst>
                                        </p:cTn>
                                        <p:tgtEl>
                                          <p:spTgt spid="64"/>
                                        </p:tgtEl>
                                        <p:attrNameLst>
                                          <p:attrName>style.visibility</p:attrName>
                                        </p:attrNameLst>
                                      </p:cBhvr>
                                      <p:to>
                                        <p:strVal val="visible"/>
                                      </p:to>
                                    </p:set>
                                  </p:childTnLst>
                                </p:cTn>
                              </p:par>
                              <p:par>
                                <p:cTn id="83" presetID="6" presetClass="emph" presetSubtype="0" accel="100000" autoRev="1" fill="hold" nodeType="withEffect">
                                  <p:stCondLst>
                                    <p:cond delay="750"/>
                                  </p:stCondLst>
                                  <p:childTnLst>
                                    <p:animScale>
                                      <p:cBhvr>
                                        <p:cTn id="84" dur="500" fill="hold"/>
                                        <p:tgtEl>
                                          <p:spTgt spid="64"/>
                                        </p:tgtEl>
                                      </p:cBhvr>
                                      <p:by x="0" y="0"/>
                                    </p:animScale>
                                  </p:childTnLst>
                                </p:cTn>
                              </p:par>
                              <p:par>
                                <p:cTn id="85" presetID="42" presetClass="path" presetSubtype="0" decel="100000" fill="hold" nodeType="withEffect">
                                  <p:stCondLst>
                                    <p:cond delay="1250"/>
                                  </p:stCondLst>
                                  <p:childTnLst>
                                    <p:animMotion origin="layout" path="M -4.79167E-6 -1.11111E-6 L -4.79167E-6 -0.16528 " pathEditMode="relative" rAng="0" ptsTypes="AA">
                                      <p:cBhvr>
                                        <p:cTn id="86" dur="500" spd="-100000" fill="hold"/>
                                        <p:tgtEl>
                                          <p:spTgt spid="64"/>
                                        </p:tgtEl>
                                        <p:attrNameLst>
                                          <p:attrName>ppt_x</p:attrName>
                                          <p:attrName>ppt_y</p:attrName>
                                        </p:attrNameLst>
                                      </p:cBhvr>
                                      <p:rCtr x="0"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34" grpId="0"/>
      <p:bldP spid="47" grpId="0"/>
      <p:bldP spid="48" grpId="0"/>
      <p:bldP spid="4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tx1"/>
                </a:solidFill>
              </a:rPr>
              <a:t>Microsoft Graph</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8263" y="2797631"/>
            <a:ext cx="3200400" cy="2460170"/>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1362458"/>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D83B01"/>
                  </a:solidFill>
                  <a:effectLst/>
                  <a:uLnTx/>
                  <a:uFillTx/>
                  <a:latin typeface="Segoe UI"/>
                  <a:ea typeface="+mn-ea"/>
                  <a:cs typeface="+mn-cs"/>
                </a:rPr>
                <a:t>ALL</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data across</a:t>
              </a:r>
              <a:r>
                <a:rPr kumimoji="0" lang="en-US" sz="2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 Microsoft 365</a:t>
              </a:r>
            </a:p>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Office 365</a:t>
              </a:r>
            </a:p>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Windows 10</a:t>
              </a:r>
            </a:p>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EMS</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471791" y="2797630"/>
            <a:ext cx="3200400" cy="2460170"/>
            <a:chOff x="4665128" y="2209801"/>
            <a:chExt cx="2987530" cy="1666557"/>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1240531"/>
            </a:xfrm>
            <a:prstGeom prst="rect">
              <a:avLst/>
            </a:prstGeom>
          </p:spPr>
          <p:txBody>
            <a:bodyPr wrap="square" l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D83B01"/>
                  </a:solidFill>
                  <a:effectLst/>
                  <a:uLnTx/>
                  <a:uFillTx/>
                  <a:latin typeface="Segoe UI"/>
                  <a:ea typeface="+mn-ea"/>
                  <a:cs typeface="+mn-cs"/>
                </a:rPr>
                <a:t>ALL</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types of users</a:t>
              </a:r>
            </a:p>
            <a:p>
              <a:pPr marL="22860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Corporate (@contoso.com)</a:t>
              </a:r>
            </a:p>
            <a:p>
              <a:pPr marL="22860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Consumer (@outlook.com)</a:t>
              </a:r>
            </a:p>
            <a:p>
              <a:pPr marL="22860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Education (@myschool.com)</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66557"/>
              <a:chOff x="586390" y="2209800"/>
              <a:chExt cx="2525984" cy="2427662"/>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BF9A241C-B152-4662-829A-135563890B2F}"/>
              </a:ext>
            </a:extLst>
          </p:cNvPr>
          <p:cNvGrpSpPr/>
          <p:nvPr/>
        </p:nvGrpSpPr>
        <p:grpSpPr>
          <a:xfrm>
            <a:off x="8355319" y="2786744"/>
            <a:ext cx="3200400" cy="2474147"/>
            <a:chOff x="8353447" y="2198915"/>
            <a:chExt cx="3514147" cy="1926770"/>
          </a:xfrm>
        </p:grpSpPr>
        <p:sp>
          <p:nvSpPr>
            <p:cNvPr id="18" name="Rectangle 17">
              <a:extLst>
                <a:ext uri="{FF2B5EF4-FFF2-40B4-BE49-F238E27FC236}">
                  <a16:creationId xmlns:a16="http://schemas.microsoft.com/office/drawing/2014/main" id="{BA2F9222-5DF0-4F4E-8EFC-4DD6A96BA20A}"/>
                </a:ext>
              </a:extLst>
            </p:cNvPr>
            <p:cNvSpPr/>
            <p:nvPr/>
          </p:nvSpPr>
          <p:spPr>
            <a:xfrm>
              <a:off x="8353447" y="2370649"/>
              <a:ext cx="3514146" cy="1684982"/>
            </a:xfrm>
            <a:prstGeom prst="rect">
              <a:avLst/>
            </a:prstGeom>
          </p:spPr>
          <p:txBody>
            <a:bodyPr wrap="square" lIns="0">
              <a:spAutoFit/>
            </a:bodyPr>
            <a:lstStyle/>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2400" b="1" i="0" u="none" strike="noStrike" kern="1200" cap="none" spc="0" normalizeH="0" baseline="0" noProof="0">
                  <a:ln>
                    <a:noFill/>
                  </a:ln>
                  <a:solidFill>
                    <a:srgbClr val="D83B01"/>
                  </a:solidFill>
                  <a:effectLst/>
                  <a:uLnTx/>
                  <a:uFillTx/>
                  <a:latin typeface="Segoe UI"/>
                  <a:ea typeface="+mn-ea"/>
                  <a:cs typeface="+mn-cs"/>
                </a:rPr>
                <a:t>ONE</a:t>
              </a:r>
            </a:p>
            <a:p>
              <a:pPr marL="0" marR="0" lvl="0" indent="0" algn="l" defTabSz="914367" rtl="0" eaLnBrk="1" fontAlgn="auto" latinLnBrk="0" hangingPunct="1">
                <a:lnSpc>
                  <a:spcPct val="90000"/>
                </a:lnSpc>
                <a:spcBef>
                  <a:spcPts val="600"/>
                </a:spcBef>
                <a:spcAft>
                  <a:spcPts val="0"/>
                </a:spcAft>
                <a:buClrTx/>
                <a:buSzTx/>
                <a:buFontTx/>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way to access it</a:t>
              </a:r>
            </a:p>
            <a:p>
              <a:pPr marL="22860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One endpoint</a:t>
              </a:r>
            </a:p>
            <a:p>
              <a:pPr marL="22860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One auth key</a:t>
              </a:r>
            </a:p>
            <a:p>
              <a:pPr marL="22860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One set of docs</a:t>
              </a:r>
            </a:p>
            <a:p>
              <a:pPr marL="22860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One SDK</a:t>
              </a: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F1B49F90-3E45-489C-9E38-4FFE3EF0050D}"/>
                </a:ext>
              </a:extLst>
            </p:cNvPr>
            <p:cNvCxnSpPr>
              <a:cxnSpLocks/>
            </p:cNvCxnSpPr>
            <p:nvPr/>
          </p:nvCxnSpPr>
          <p:spPr>
            <a:xfrm>
              <a:off x="8353447" y="2198915"/>
              <a:ext cx="351414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604114-B253-4031-AA13-587DA02B5B75}"/>
                </a:ext>
              </a:extLst>
            </p:cNvPr>
            <p:cNvCxnSpPr>
              <a:cxnSpLocks/>
            </p:cNvCxnSpPr>
            <p:nvPr/>
          </p:nvCxnSpPr>
          <p:spPr>
            <a:xfrm>
              <a:off x="8353447" y="4125685"/>
              <a:ext cx="351414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67AC50B2-C007-471A-95A3-45504372F0FE}"/>
              </a:ext>
            </a:extLst>
          </p:cNvPr>
          <p:cNvSpPr/>
          <p:nvPr/>
        </p:nvSpPr>
        <p:spPr>
          <a:xfrm>
            <a:off x="584200" y="1496080"/>
            <a:ext cx="4617033" cy="523220"/>
          </a:xfrm>
          <a:prstGeom prst="rect">
            <a:avLst/>
          </a:prstGeom>
        </p:spPr>
        <p:txBody>
          <a:bodyPr wrap="none">
            <a:spAutoFit/>
          </a:bodyPr>
          <a:lstStyle/>
          <a:p>
            <a:pPr marL="0" marR="0" lvl="0" indent="0" algn="l" defTabSz="914367" rtl="0" eaLnBrk="1" fontAlgn="auto" latinLnBrk="0" hangingPunct="1">
              <a:lnSpc>
                <a:spcPct val="100000"/>
              </a:lnSpc>
              <a:spcBef>
                <a:spcPts val="588"/>
              </a:spcBef>
              <a:spcAft>
                <a:spcPts val="588"/>
              </a:spcAft>
              <a:buClrTx/>
              <a:buSzTx/>
              <a:buFontTx/>
              <a:buNone/>
              <a:tabLst/>
              <a:defRPr/>
            </a:pPr>
            <a:r>
              <a:rPr kumimoji="0" lang="en-US" sz="2800" b="0" i="0" u="none" strike="noStrike" kern="1200" cap="none" spc="0" normalizeH="0" baseline="0" noProof="0">
                <a:ln>
                  <a:noFill/>
                </a:ln>
                <a:solidFill>
                  <a:srgbClr val="1A1A1A"/>
                </a:solidFill>
                <a:effectLst/>
                <a:uLnTx/>
                <a:uFillTx/>
                <a:latin typeface="Segoe UI"/>
                <a:ea typeface="+mn-ea"/>
                <a:cs typeface="+mn-cs"/>
              </a:rPr>
              <a:t>https://graph.microsoft.com</a:t>
            </a:r>
          </a:p>
        </p:txBody>
      </p:sp>
    </p:spTree>
    <p:extLst>
      <p:ext uri="{BB962C8B-B14F-4D97-AF65-F5344CB8AC3E}">
        <p14:creationId xmlns:p14="http://schemas.microsoft.com/office/powerpoint/2010/main" val="326129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E65589E8-B5C0-4629-9AC8-C1AB4DF7A53C}"/>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14" name="Picture 13">
            <a:extLst>
              <a:ext uri="{FF2B5EF4-FFF2-40B4-BE49-F238E27FC236}">
                <a16:creationId xmlns:a16="http://schemas.microsoft.com/office/drawing/2014/main" id="{013246DA-2692-4D47-B28D-08C88758D57B}"/>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pic>
        <p:nvPicPr>
          <p:cNvPr id="91" name="Picture 90">
            <a:extLst>
              <a:ext uri="{FF2B5EF4-FFF2-40B4-BE49-F238E27FC236}">
                <a16:creationId xmlns:a16="http://schemas.microsoft.com/office/drawing/2014/main" id="{C1B7805F-3CA8-4B1C-82DB-8B64334AA5F2}"/>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92" name="Picture 91">
            <a:extLst>
              <a:ext uri="{FF2B5EF4-FFF2-40B4-BE49-F238E27FC236}">
                <a16:creationId xmlns:a16="http://schemas.microsoft.com/office/drawing/2014/main" id="{B0557F2D-4565-48D6-87A5-DBEFD1E5DF5F}"/>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13" name="Title 12"/>
          <p:cNvSpPr>
            <a:spLocks noGrp="1"/>
          </p:cNvSpPr>
          <p:nvPr>
            <p:ph type="title"/>
          </p:nvPr>
        </p:nvSpPr>
        <p:spPr/>
        <p:txBody>
          <a:bodyPr/>
          <a:lstStyle/>
          <a:p>
            <a:r>
              <a:rPr lang="en-US"/>
              <a:t>Microsoft 365 Platform</a:t>
            </a:r>
          </a:p>
        </p:txBody>
      </p:sp>
      <p:sp>
        <p:nvSpPr>
          <p:cNvPr id="9" name="Rectangle 8"/>
          <p:cNvSpPr/>
          <p:nvPr/>
        </p:nvSpPr>
        <p:spPr>
          <a:xfrm>
            <a:off x="9119032" y="1277267"/>
            <a:ext cx="2631340" cy="3587818"/>
          </a:xfrm>
          <a:prstGeom prst="rect">
            <a:avLst/>
          </a:prstGeom>
          <a:noFill/>
          <a:ln w="15875">
            <a:solidFill>
              <a:schemeClr val="accent3"/>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146" name="Rectangle 145"/>
          <p:cNvSpPr/>
          <p:nvPr/>
        </p:nvSpPr>
        <p:spPr>
          <a:xfrm>
            <a:off x="420148" y="1279089"/>
            <a:ext cx="8513969" cy="3587818"/>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293" name="Rectangle 292"/>
          <p:cNvSpPr/>
          <p:nvPr/>
        </p:nvSpPr>
        <p:spPr bwMode="auto">
          <a:xfrm>
            <a:off x="426688" y="1282927"/>
            <a:ext cx="8513969" cy="4567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294" name="Rectangle 293"/>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7"/>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2" name="TextBox 1">
            <a:extLst>
              <a:ext uri="{FF2B5EF4-FFF2-40B4-BE49-F238E27FC236}">
                <a16:creationId xmlns:a16="http://schemas.microsoft.com/office/drawing/2014/main" id="{0860F2E8-BBAC-4868-8144-8B9934471C24}"/>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17" name="Group 16">
            <a:extLst>
              <a:ext uri="{FF2B5EF4-FFF2-40B4-BE49-F238E27FC236}">
                <a16:creationId xmlns:a16="http://schemas.microsoft.com/office/drawing/2014/main" id="{9A9BB8B2-DF7B-4AAB-B65E-94F4B26D6BEE}"/>
              </a:ext>
            </a:extLst>
          </p:cNvPr>
          <p:cNvGrpSpPr/>
          <p:nvPr/>
        </p:nvGrpSpPr>
        <p:grpSpPr>
          <a:xfrm>
            <a:off x="554187" y="2229505"/>
            <a:ext cx="1506874" cy="2417640"/>
            <a:chOff x="554186" y="1954179"/>
            <a:chExt cx="1667341" cy="2660311"/>
          </a:xfrm>
        </p:grpSpPr>
        <p:sp>
          <p:nvSpPr>
            <p:cNvPr id="161" name="TextBox 160"/>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232" name="Freeform 124"/>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33" name="Group 232"/>
            <p:cNvGrpSpPr/>
            <p:nvPr/>
          </p:nvGrpSpPr>
          <p:grpSpPr>
            <a:xfrm>
              <a:off x="1802614" y="2455541"/>
              <a:ext cx="178777" cy="51895"/>
              <a:chOff x="3519313" y="2455072"/>
              <a:chExt cx="178802" cy="51895"/>
            </a:xfrm>
          </p:grpSpPr>
          <p:cxnSp>
            <p:nvCxnSpPr>
              <p:cNvPr id="247" name="Straight Connector 246"/>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8" name="Rectangle 247"/>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35" name="Straight Connector 234"/>
            <p:cNvCxnSpPr>
              <a:cxnSpLocks/>
            </p:cNvCxnSpPr>
            <p:nvPr/>
          </p:nvCxnSpPr>
          <p:spPr>
            <a:xfrm>
              <a:off x="699340" y="2801609"/>
              <a:ext cx="8482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699340" y="2988548"/>
              <a:ext cx="8482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699340" y="3175486"/>
              <a:ext cx="8482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699340" y="3362425"/>
              <a:ext cx="84829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99339" y="3736302"/>
              <a:ext cx="13714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699339" y="3549363"/>
              <a:ext cx="137140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99339" y="4484055"/>
              <a:ext cx="1371405" cy="0"/>
            </a:xfrm>
            <a:prstGeom prst="lin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2" name="Straight Connector 241"/>
            <p:cNvCxnSpPr/>
            <p:nvPr/>
          </p:nvCxnSpPr>
          <p:spPr>
            <a:xfrm>
              <a:off x="699339" y="4297117"/>
              <a:ext cx="1371405" cy="0"/>
            </a:xfrm>
            <a:prstGeom prst="lin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3" name="Rectangle 242"/>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4" name="Group 243"/>
            <p:cNvGrpSpPr/>
            <p:nvPr/>
          </p:nvGrpSpPr>
          <p:grpSpPr>
            <a:xfrm>
              <a:off x="1617809" y="2911668"/>
              <a:ext cx="441960" cy="436344"/>
              <a:chOff x="5236308" y="471199"/>
              <a:chExt cx="662637" cy="654216"/>
            </a:xfrm>
          </p:grpSpPr>
          <p:sp>
            <p:nvSpPr>
              <p:cNvPr id="245" name="Partial Circle 244"/>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Partial Circle 245"/>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 name="Straight Connector 3">
              <a:extLst>
                <a:ext uri="{FF2B5EF4-FFF2-40B4-BE49-F238E27FC236}">
                  <a16:creationId xmlns:a16="http://schemas.microsoft.com/office/drawing/2014/main" id="{187C6EF8-8A41-48C6-B0CC-DC425A98F398}"/>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578A71C-1810-4375-9E3A-88B29F4478D3}"/>
                </a:ext>
              </a:extLst>
            </p:cNvPr>
            <p:cNvGrpSpPr/>
            <p:nvPr/>
          </p:nvGrpSpPr>
          <p:grpSpPr>
            <a:xfrm>
              <a:off x="2035536" y="2448739"/>
              <a:ext cx="59952" cy="59952"/>
              <a:chOff x="3544362" y="2448739"/>
              <a:chExt cx="59952" cy="59952"/>
            </a:xfrm>
          </p:grpSpPr>
          <p:cxnSp>
            <p:nvCxnSpPr>
              <p:cNvPr id="6" name="Straight Connector 5">
                <a:extLst>
                  <a:ext uri="{FF2B5EF4-FFF2-40B4-BE49-F238E27FC236}">
                    <a16:creationId xmlns:a16="http://schemas.microsoft.com/office/drawing/2014/main" id="{CF20B433-63E1-4381-9EAC-5EC36F4C8DEE}"/>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70CCF948-B091-404E-9257-714A14251B03}"/>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B2FED66-FB25-4EBB-9225-E100F3DBC8F0}"/>
              </a:ext>
            </a:extLst>
          </p:cNvPr>
          <p:cNvGrpSpPr/>
          <p:nvPr/>
        </p:nvGrpSpPr>
        <p:grpSpPr>
          <a:xfrm>
            <a:off x="2122669" y="2815266"/>
            <a:ext cx="2509648" cy="1828445"/>
            <a:chOff x="2266283" y="2734746"/>
            <a:chExt cx="2615623" cy="1910922"/>
          </a:xfrm>
          <a:noFill/>
        </p:grpSpPr>
        <p:sp>
          <p:nvSpPr>
            <p:cNvPr id="164" name="TextBox 163"/>
            <p:cNvSpPr txBox="1"/>
            <p:nvPr/>
          </p:nvSpPr>
          <p:spPr>
            <a:xfrm>
              <a:off x="2671849" y="2734746"/>
              <a:ext cx="1834076" cy="493142"/>
            </a:xfrm>
            <a:prstGeom prst="rect">
              <a:avLst/>
            </a:prstGeom>
            <a:grp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251" name="Group 250"/>
            <p:cNvGrpSpPr/>
            <p:nvPr/>
          </p:nvGrpSpPr>
          <p:grpSpPr>
            <a:xfrm>
              <a:off x="2266283" y="3152287"/>
              <a:ext cx="2615623" cy="1493381"/>
              <a:chOff x="860785" y="2274531"/>
              <a:chExt cx="1711028" cy="976904"/>
            </a:xfrm>
            <a:grpFill/>
          </p:grpSpPr>
          <p:grpSp>
            <p:nvGrpSpPr>
              <p:cNvPr id="271" name="Group 270"/>
              <p:cNvGrpSpPr/>
              <p:nvPr/>
            </p:nvGrpSpPr>
            <p:grpSpPr>
              <a:xfrm>
                <a:off x="860785" y="2274531"/>
                <a:ext cx="1711028" cy="976904"/>
                <a:chOff x="506413" y="1787409"/>
                <a:chExt cx="2105025" cy="1201854"/>
              </a:xfrm>
              <a:grpFill/>
            </p:grpSpPr>
            <p:sp>
              <p:nvSpPr>
                <p:cNvPr id="275" name="Rectangle 20"/>
                <p:cNvSpPr>
                  <a:spLocks noChangeArrowheads="1"/>
                </p:cNvSpPr>
                <p:nvPr/>
              </p:nvSpPr>
              <p:spPr bwMode="auto">
                <a:xfrm>
                  <a:off x="758825" y="1787409"/>
                  <a:ext cx="1624012" cy="1120775"/>
                </a:xfrm>
                <a:prstGeom prst="rect">
                  <a:avLst/>
                </a:prstGeom>
                <a:grp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76" name="Oval 21"/>
                <p:cNvSpPr>
                  <a:spLocks noChangeArrowheads="1"/>
                </p:cNvSpPr>
                <p:nvPr/>
              </p:nvSpPr>
              <p:spPr bwMode="auto">
                <a:xfrm>
                  <a:off x="1552575" y="1808744"/>
                  <a:ext cx="36512"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78"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grp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272" name="Rectangle 271"/>
              <p:cNvSpPr/>
              <p:nvPr/>
            </p:nvSpPr>
            <p:spPr bwMode="auto">
              <a:xfrm>
                <a:off x="1416844" y="2379232"/>
                <a:ext cx="846536" cy="73958"/>
              </a:xfrm>
              <a:prstGeom prst="rect">
                <a:avLst/>
              </a:prstGeom>
              <a:grp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73" name="Rectangle 272"/>
              <p:cNvSpPr/>
              <p:nvPr/>
            </p:nvSpPr>
            <p:spPr bwMode="auto">
              <a:xfrm>
                <a:off x="1142807" y="2375321"/>
                <a:ext cx="234036" cy="73958"/>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p:cNvSpPr/>
              <p:nvPr/>
            </p:nvSpPr>
            <p:spPr bwMode="auto">
              <a:xfrm>
                <a:off x="1142807" y="2375321"/>
                <a:ext cx="234036" cy="709167"/>
              </a:xfrm>
              <a:prstGeom prst="rect">
                <a:avLst/>
              </a:prstGeom>
              <a:grp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253" name="Straight Connector 252"/>
            <p:cNvCxnSpPr/>
            <p:nvPr/>
          </p:nvCxnSpPr>
          <p:spPr>
            <a:xfrm>
              <a:off x="3343330" y="3589569"/>
              <a:ext cx="904970"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3343330" y="3659348"/>
              <a:ext cx="904970"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5" name="Group 254"/>
            <p:cNvGrpSpPr/>
            <p:nvPr/>
          </p:nvGrpSpPr>
          <p:grpSpPr>
            <a:xfrm>
              <a:off x="3465764" y="3856258"/>
              <a:ext cx="904970" cy="79564"/>
              <a:chOff x="5149230" y="3727609"/>
              <a:chExt cx="905098" cy="79575"/>
            </a:xfrm>
            <a:grpFill/>
          </p:grpSpPr>
          <p:cxnSp>
            <p:nvCxnSpPr>
              <p:cNvPr id="269" name="Straight Connector 268"/>
              <p:cNvCxnSpPr/>
              <p:nvPr/>
            </p:nvCxnSpPr>
            <p:spPr>
              <a:xfrm>
                <a:off x="5149230" y="3727609"/>
                <a:ext cx="905098"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5149230" y="3807184"/>
                <a:ext cx="905098"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7" name="Straight Connector 256"/>
            <p:cNvCxnSpPr/>
            <p:nvPr/>
          </p:nvCxnSpPr>
          <p:spPr>
            <a:xfrm>
              <a:off x="3341660" y="4141588"/>
              <a:ext cx="904970"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3341660" y="4211367"/>
              <a:ext cx="904970"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8" name="people_5" title="Icon of a person with a box around them">
              <a:extLst>
                <a:ext uri="{FF2B5EF4-FFF2-40B4-BE49-F238E27FC236}">
                  <a16:creationId xmlns:a16="http://schemas.microsoft.com/office/drawing/2014/main" id="{816F66D8-9A70-4881-8D5D-48ADD7550C1F}"/>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grp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99" name="people_5" title="Icon of a person with a box around them">
              <a:extLst>
                <a:ext uri="{FF2B5EF4-FFF2-40B4-BE49-F238E27FC236}">
                  <a16:creationId xmlns:a16="http://schemas.microsoft.com/office/drawing/2014/main" id="{91C9FECB-25AB-4AE5-AA7B-3F66D7C2BB67}"/>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grp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00" name="people_5" title="Icon of a person with a box around them">
              <a:extLst>
                <a:ext uri="{FF2B5EF4-FFF2-40B4-BE49-F238E27FC236}">
                  <a16:creationId xmlns:a16="http://schemas.microsoft.com/office/drawing/2014/main" id="{97C36761-CED9-4ABE-99B2-3418DA3BDF76}"/>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grp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614BAF9E-74D9-49B4-BA84-A7B3CC084CEE}"/>
              </a:ext>
            </a:extLst>
          </p:cNvPr>
          <p:cNvGrpSpPr/>
          <p:nvPr/>
        </p:nvGrpSpPr>
        <p:grpSpPr>
          <a:xfrm>
            <a:off x="4722705" y="2241366"/>
            <a:ext cx="1501789" cy="2402345"/>
            <a:chOff x="4992634" y="1954179"/>
            <a:chExt cx="1667341" cy="2655866"/>
          </a:xfrm>
          <a:noFill/>
        </p:grpSpPr>
        <p:grpSp>
          <p:nvGrpSpPr>
            <p:cNvPr id="279" name="Group 278"/>
            <p:cNvGrpSpPr/>
            <p:nvPr/>
          </p:nvGrpSpPr>
          <p:grpSpPr>
            <a:xfrm>
              <a:off x="4992634" y="1954179"/>
              <a:ext cx="1667341" cy="2655866"/>
              <a:chOff x="6832147" y="1953970"/>
              <a:chExt cx="1667578" cy="2656243"/>
            </a:xfrm>
            <a:grpFill/>
          </p:grpSpPr>
          <p:sp>
            <p:nvSpPr>
              <p:cNvPr id="280" name="TextBox 279"/>
              <p:cNvSpPr txBox="1"/>
              <p:nvPr/>
            </p:nvSpPr>
            <p:spPr>
              <a:xfrm>
                <a:off x="6832147" y="1953970"/>
                <a:ext cx="1667578" cy="489353"/>
              </a:xfrm>
              <a:prstGeom prst="rect">
                <a:avLst/>
              </a:prstGeom>
              <a:grp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282" name="Freeform 124"/>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grp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4" name="Rectangle 283"/>
              <p:cNvSpPr/>
              <p:nvPr/>
            </p:nvSpPr>
            <p:spPr>
              <a:xfrm>
                <a:off x="7002590" y="2774445"/>
                <a:ext cx="1318182" cy="373929"/>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285" name="Rectangle 284"/>
              <p:cNvSpPr/>
              <p:nvPr/>
            </p:nvSpPr>
            <p:spPr>
              <a:xfrm>
                <a:off x="7002590" y="3261494"/>
                <a:ext cx="320512" cy="359792"/>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286" name="Rectangle 285"/>
              <p:cNvSpPr/>
              <p:nvPr/>
            </p:nvSpPr>
            <p:spPr>
              <a:xfrm>
                <a:off x="7002589" y="3761115"/>
                <a:ext cx="819347" cy="719581"/>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287" name="Rectangle 286">
                <a:extLst/>
              </p:cNvPr>
              <p:cNvSpPr/>
              <p:nvPr/>
            </p:nvSpPr>
            <p:spPr>
              <a:xfrm>
                <a:off x="7999243" y="3258189"/>
                <a:ext cx="320512" cy="1219203"/>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288" name="Rectangle 287">
                <a:extLst/>
              </p:cNvPr>
              <p:cNvSpPr/>
              <p:nvPr/>
            </p:nvSpPr>
            <p:spPr>
              <a:xfrm>
                <a:off x="7500408" y="3258190"/>
                <a:ext cx="320512" cy="359792"/>
              </a:xfrm>
              <a:prstGeom prst="rect">
                <a:avLst/>
              </a:prstGeom>
              <a:grp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301" name="Group 300">
              <a:extLst>
                <a:ext uri="{FF2B5EF4-FFF2-40B4-BE49-F238E27FC236}">
                  <a16:creationId xmlns:a16="http://schemas.microsoft.com/office/drawing/2014/main" id="{2EE8D92F-6716-477E-BAF9-31A507926416}"/>
                </a:ext>
              </a:extLst>
            </p:cNvPr>
            <p:cNvGrpSpPr/>
            <p:nvPr/>
          </p:nvGrpSpPr>
          <p:grpSpPr>
            <a:xfrm>
              <a:off x="6245149" y="2449934"/>
              <a:ext cx="178777" cy="51888"/>
              <a:chOff x="3519313" y="2455072"/>
              <a:chExt cx="178802" cy="51895"/>
            </a:xfrm>
            <a:grpFill/>
          </p:grpSpPr>
          <p:cxnSp>
            <p:nvCxnSpPr>
              <p:cNvPr id="302" name="Straight Connector 301">
                <a:extLst>
                  <a:ext uri="{FF2B5EF4-FFF2-40B4-BE49-F238E27FC236}">
                    <a16:creationId xmlns:a16="http://schemas.microsoft.com/office/drawing/2014/main" id="{D17D2351-144A-4140-923E-75EE9DDF629A}"/>
                  </a:ext>
                </a:extLst>
              </p:cNvPr>
              <p:cNvCxnSpPr/>
              <p:nvPr/>
            </p:nvCxnSpPr>
            <p:spPr>
              <a:xfrm>
                <a:off x="3519313" y="2494798"/>
                <a:ext cx="72363"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5E7D0C40-2640-41BC-940A-FF2D11BFAAC4}"/>
                  </a:ext>
                </a:extLst>
              </p:cNvPr>
              <p:cNvSpPr/>
              <p:nvPr/>
            </p:nvSpPr>
            <p:spPr bwMode="auto">
              <a:xfrm>
                <a:off x="3650938" y="2455072"/>
                <a:ext cx="47177" cy="51895"/>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4" name="Group 303">
              <a:extLst>
                <a:ext uri="{FF2B5EF4-FFF2-40B4-BE49-F238E27FC236}">
                  <a16:creationId xmlns:a16="http://schemas.microsoft.com/office/drawing/2014/main" id="{A73E815E-56C1-481C-B042-747ACFF168C6}"/>
                </a:ext>
              </a:extLst>
            </p:cNvPr>
            <p:cNvGrpSpPr/>
            <p:nvPr/>
          </p:nvGrpSpPr>
          <p:grpSpPr>
            <a:xfrm>
              <a:off x="6478071" y="2443463"/>
              <a:ext cx="59952" cy="59952"/>
              <a:chOff x="3544362" y="2448739"/>
              <a:chExt cx="59952" cy="59952"/>
            </a:xfrm>
            <a:grpFill/>
          </p:grpSpPr>
          <p:cxnSp>
            <p:nvCxnSpPr>
              <p:cNvPr id="305" name="Straight Connector 304">
                <a:extLst>
                  <a:ext uri="{FF2B5EF4-FFF2-40B4-BE49-F238E27FC236}">
                    <a16:creationId xmlns:a16="http://schemas.microsoft.com/office/drawing/2014/main" id="{07ED5308-9F42-4DB1-BC11-A91F9701D844}"/>
                  </a:ext>
                </a:extLst>
              </p:cNvPr>
              <p:cNvCxnSpPr/>
              <p:nvPr/>
            </p:nvCxnSpPr>
            <p:spPr>
              <a:xfrm>
                <a:off x="3544362" y="2448739"/>
                <a:ext cx="59952" cy="59952"/>
              </a:xfrm>
              <a:prstGeom prst="line">
                <a:avLst/>
              </a:prstGeom>
              <a:grpFill/>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B468B4E6-3AD6-4BAB-897A-DED197921829}"/>
                  </a:ext>
                </a:extLst>
              </p:cNvPr>
              <p:cNvCxnSpPr>
                <a:cxnSpLocks/>
              </p:cNvCxnSpPr>
              <p:nvPr/>
            </p:nvCxnSpPr>
            <p:spPr>
              <a:xfrm flipH="1">
                <a:off x="3544362" y="2448739"/>
                <a:ext cx="59952" cy="59952"/>
              </a:xfrm>
              <a:prstGeom prst="line">
                <a:avLst/>
              </a:prstGeom>
              <a:grpFill/>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07" name="Straight Connector 306">
              <a:extLst>
                <a:ext uri="{FF2B5EF4-FFF2-40B4-BE49-F238E27FC236}">
                  <a16:creationId xmlns:a16="http://schemas.microsoft.com/office/drawing/2014/main" id="{1858DF9C-830F-40A8-AB36-F6F565B18C70}"/>
                </a:ext>
              </a:extLst>
            </p:cNvPr>
            <p:cNvCxnSpPr>
              <a:cxnSpLocks/>
            </p:cNvCxnSpPr>
            <p:nvPr/>
          </p:nvCxnSpPr>
          <p:spPr>
            <a:xfrm>
              <a:off x="5041605" y="2602394"/>
              <a:ext cx="1565492" cy="0"/>
            </a:xfrm>
            <a:prstGeom prst="line">
              <a:avLst/>
            </a:prstGeom>
            <a:grpFill/>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BF5713E0-4840-48D7-B085-2A84CF255D8D}"/>
              </a:ext>
            </a:extLst>
          </p:cNvPr>
          <p:cNvGrpSpPr/>
          <p:nvPr/>
        </p:nvGrpSpPr>
        <p:grpSpPr>
          <a:xfrm>
            <a:off x="10074669" y="2884781"/>
            <a:ext cx="585527" cy="1090514"/>
            <a:chOff x="10084161" y="3071504"/>
            <a:chExt cx="585527" cy="1090514"/>
          </a:xfrm>
        </p:grpSpPr>
        <p:grpSp>
          <p:nvGrpSpPr>
            <p:cNvPr id="12" name="Group 11">
              <a:extLst>
                <a:ext uri="{FF2B5EF4-FFF2-40B4-BE49-F238E27FC236}">
                  <a16:creationId xmlns:a16="http://schemas.microsoft.com/office/drawing/2014/main" id="{2D31BD31-7D9B-49AB-ABFF-D22723F39C1A}"/>
                </a:ext>
              </a:extLst>
            </p:cNvPr>
            <p:cNvGrpSpPr/>
            <p:nvPr/>
          </p:nvGrpSpPr>
          <p:grpSpPr>
            <a:xfrm>
              <a:off x="10084161" y="3071504"/>
              <a:ext cx="585527" cy="1090514"/>
              <a:chOff x="10084161" y="3117288"/>
              <a:chExt cx="585527" cy="1090514"/>
            </a:xfrm>
          </p:grpSpPr>
          <p:sp>
            <p:nvSpPr>
              <p:cNvPr id="3" name="Rectangle: Rounded Corners 2">
                <a:extLst>
                  <a:ext uri="{FF2B5EF4-FFF2-40B4-BE49-F238E27FC236}">
                    <a16:creationId xmlns:a16="http://schemas.microsoft.com/office/drawing/2014/main" id="{E63D2A69-C3F2-42DA-981D-011654B89292}"/>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 name="Oval 4">
                <a:extLst>
                  <a:ext uri="{FF2B5EF4-FFF2-40B4-BE49-F238E27FC236}">
                    <a16:creationId xmlns:a16="http://schemas.microsoft.com/office/drawing/2014/main" id="{396FAFFC-58B7-4347-AA32-8EB6A1B8044A}"/>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250" name="Oval 249">
                <a:extLst>
                  <a:ext uri="{FF2B5EF4-FFF2-40B4-BE49-F238E27FC236}">
                    <a16:creationId xmlns:a16="http://schemas.microsoft.com/office/drawing/2014/main" id="{7D740B83-6DDD-4BB3-B5F8-9817BC2EBCC9}"/>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256" name="Rectangle: Rounded Corners 255">
                <a:extLst>
                  <a:ext uri="{FF2B5EF4-FFF2-40B4-BE49-F238E27FC236}">
                    <a16:creationId xmlns:a16="http://schemas.microsoft.com/office/drawing/2014/main" id="{F8A639D0-6064-4B29-81F6-C1E9B8DA9185}"/>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259" name="Rectangle: Rounded Corners 258">
                <a:extLst>
                  <a:ext uri="{FF2B5EF4-FFF2-40B4-BE49-F238E27FC236}">
                    <a16:creationId xmlns:a16="http://schemas.microsoft.com/office/drawing/2014/main" id="{B8D7E648-F360-4103-A9D1-3FD8C52659E9}"/>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260" name="Rectangle: Rounded Corners 259">
                <a:extLst>
                  <a:ext uri="{FF2B5EF4-FFF2-40B4-BE49-F238E27FC236}">
                    <a16:creationId xmlns:a16="http://schemas.microsoft.com/office/drawing/2014/main" id="{456D59F6-0314-4D72-A729-EFBE3FC5A824}"/>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16" name="Straight Connector 15">
              <a:extLst>
                <a:ext uri="{FF2B5EF4-FFF2-40B4-BE49-F238E27FC236}">
                  <a16:creationId xmlns:a16="http://schemas.microsoft.com/office/drawing/2014/main" id="{531E9DDF-2253-4D2C-B8E3-A8AEBFF58B99}"/>
                </a:ext>
              </a:extLst>
            </p:cNvPr>
            <p:cNvCxnSpPr/>
            <p:nvPr/>
          </p:nvCxnSpPr>
          <p:spPr>
            <a:xfrm>
              <a:off x="10334438" y="3120488"/>
              <a:ext cx="84972" cy="0"/>
            </a:xfrm>
            <a:prstGeom prst="line">
              <a:avLst/>
            </a:prstGeom>
            <a:noFill/>
            <a:ln w="15875">
              <a:solidFill>
                <a:schemeClr val="tx1"/>
              </a:solidFill>
              <a:round/>
              <a:headEnd/>
              <a:tailEnd/>
            </a:ln>
          </p:spPr>
        </p:cxnSp>
        <p:sp>
          <p:nvSpPr>
            <p:cNvPr id="432" name="Rectangle: Rounded Corners 431">
              <a:extLst>
                <a:ext uri="{FF2B5EF4-FFF2-40B4-BE49-F238E27FC236}">
                  <a16:creationId xmlns:a16="http://schemas.microsoft.com/office/drawing/2014/main" id="{92C235F6-C90F-408B-A737-5BEC59D7F87C}"/>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433" name="Rectangle: Rounded Corners 432">
              <a:extLst>
                <a:ext uri="{FF2B5EF4-FFF2-40B4-BE49-F238E27FC236}">
                  <a16:creationId xmlns:a16="http://schemas.microsoft.com/office/drawing/2014/main" id="{D3956861-437D-43D7-B362-B6B87C6A0897}"/>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101" name="Rectangle 100">
            <a:extLst>
              <a:ext uri="{FF2B5EF4-FFF2-40B4-BE49-F238E27FC236}">
                <a16:creationId xmlns:a16="http://schemas.microsoft.com/office/drawing/2014/main" id="{072739D2-ADA2-49A1-8B6A-D97E1D54D6A8}"/>
              </a:ext>
            </a:extLst>
          </p:cNvPr>
          <p:cNvSpPr/>
          <p:nvPr/>
        </p:nvSpPr>
        <p:spPr bwMode="auto">
          <a:xfrm>
            <a:off x="9119033" y="1282927"/>
            <a:ext cx="2631340" cy="4567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185" name="Group 184">
            <a:extLst>
              <a:ext uri="{FF2B5EF4-FFF2-40B4-BE49-F238E27FC236}">
                <a16:creationId xmlns:a16="http://schemas.microsoft.com/office/drawing/2014/main" id="{4143D187-D065-4F79-901B-DCB0DBB4C59C}"/>
              </a:ext>
            </a:extLst>
          </p:cNvPr>
          <p:cNvGrpSpPr/>
          <p:nvPr/>
        </p:nvGrpSpPr>
        <p:grpSpPr>
          <a:xfrm>
            <a:off x="6302211" y="2798615"/>
            <a:ext cx="2509648" cy="1828445"/>
            <a:chOff x="2266283" y="2734746"/>
            <a:chExt cx="2615623" cy="1910922"/>
          </a:xfrm>
          <a:noFill/>
        </p:grpSpPr>
        <p:sp>
          <p:nvSpPr>
            <p:cNvPr id="186" name="TextBox 185">
              <a:extLst>
                <a:ext uri="{FF2B5EF4-FFF2-40B4-BE49-F238E27FC236}">
                  <a16:creationId xmlns:a16="http://schemas.microsoft.com/office/drawing/2014/main" id="{9E036097-9BE4-4078-9FD6-246AC1FD028F}"/>
                </a:ext>
              </a:extLst>
            </p:cNvPr>
            <p:cNvSpPr txBox="1"/>
            <p:nvPr/>
          </p:nvSpPr>
          <p:spPr>
            <a:xfrm>
              <a:off x="2671849" y="2734746"/>
              <a:ext cx="1834076" cy="511396"/>
            </a:xfrm>
            <a:prstGeom prst="rect">
              <a:avLst/>
            </a:prstGeom>
            <a:grp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187" name="Group 186">
              <a:extLst>
                <a:ext uri="{FF2B5EF4-FFF2-40B4-BE49-F238E27FC236}">
                  <a16:creationId xmlns:a16="http://schemas.microsoft.com/office/drawing/2014/main" id="{20904FD8-E7DB-46B0-B75C-9F8D286DB396}"/>
                </a:ext>
              </a:extLst>
            </p:cNvPr>
            <p:cNvGrpSpPr/>
            <p:nvPr/>
          </p:nvGrpSpPr>
          <p:grpSpPr>
            <a:xfrm>
              <a:off x="2266283" y="3152287"/>
              <a:ext cx="2615623" cy="1493381"/>
              <a:chOff x="860785" y="2274531"/>
              <a:chExt cx="1711028" cy="976904"/>
            </a:xfrm>
            <a:grpFill/>
          </p:grpSpPr>
          <p:grpSp>
            <p:nvGrpSpPr>
              <p:cNvPr id="198" name="Group 197">
                <a:extLst>
                  <a:ext uri="{FF2B5EF4-FFF2-40B4-BE49-F238E27FC236}">
                    <a16:creationId xmlns:a16="http://schemas.microsoft.com/office/drawing/2014/main" id="{E2F480A2-D53A-491C-A20F-26663659ECDC}"/>
                  </a:ext>
                </a:extLst>
              </p:cNvPr>
              <p:cNvGrpSpPr/>
              <p:nvPr/>
            </p:nvGrpSpPr>
            <p:grpSpPr>
              <a:xfrm>
                <a:off x="860785" y="2274531"/>
                <a:ext cx="1711028" cy="976904"/>
                <a:chOff x="506413" y="1787409"/>
                <a:chExt cx="2105025" cy="1201854"/>
              </a:xfrm>
              <a:grpFill/>
            </p:grpSpPr>
            <p:sp>
              <p:nvSpPr>
                <p:cNvPr id="202" name="Rectangle 20">
                  <a:extLst>
                    <a:ext uri="{FF2B5EF4-FFF2-40B4-BE49-F238E27FC236}">
                      <a16:creationId xmlns:a16="http://schemas.microsoft.com/office/drawing/2014/main" id="{68697C29-2C52-47D6-82A4-4F7E17940EF6}"/>
                    </a:ext>
                  </a:extLst>
                </p:cNvPr>
                <p:cNvSpPr>
                  <a:spLocks noChangeArrowheads="1"/>
                </p:cNvSpPr>
                <p:nvPr/>
              </p:nvSpPr>
              <p:spPr bwMode="auto">
                <a:xfrm>
                  <a:off x="758825" y="1787409"/>
                  <a:ext cx="1624012" cy="1120775"/>
                </a:xfrm>
                <a:prstGeom prst="rect">
                  <a:avLst/>
                </a:prstGeom>
                <a:grp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03" name="Oval 21">
                  <a:extLst>
                    <a:ext uri="{FF2B5EF4-FFF2-40B4-BE49-F238E27FC236}">
                      <a16:creationId xmlns:a16="http://schemas.microsoft.com/office/drawing/2014/main" id="{E8568A30-9784-4784-A6BB-941D01819572}"/>
                    </a:ext>
                  </a:extLst>
                </p:cNvPr>
                <p:cNvSpPr>
                  <a:spLocks noChangeArrowheads="1"/>
                </p:cNvSpPr>
                <p:nvPr/>
              </p:nvSpPr>
              <p:spPr bwMode="auto">
                <a:xfrm>
                  <a:off x="1552575" y="1808744"/>
                  <a:ext cx="36512" cy="36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04" name="Freeform 23">
                  <a:extLst>
                    <a:ext uri="{FF2B5EF4-FFF2-40B4-BE49-F238E27FC236}">
                      <a16:creationId xmlns:a16="http://schemas.microsoft.com/office/drawing/2014/main" id="{A825F843-BB6F-49CE-8897-2055BE98A65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grp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201" name="Rectangle 200">
                <a:extLst>
                  <a:ext uri="{FF2B5EF4-FFF2-40B4-BE49-F238E27FC236}">
                    <a16:creationId xmlns:a16="http://schemas.microsoft.com/office/drawing/2014/main" id="{735C51EC-D7E8-4A32-B1FA-1E483BCC74E0}"/>
                  </a:ext>
                </a:extLst>
              </p:cNvPr>
              <p:cNvSpPr/>
              <p:nvPr/>
            </p:nvSpPr>
            <p:spPr bwMode="auto">
              <a:xfrm>
                <a:off x="1173850" y="2444123"/>
                <a:ext cx="290399" cy="210468"/>
              </a:xfrm>
              <a:prstGeom prst="rect">
                <a:avLst/>
              </a:prstGeom>
              <a:grp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04051273-BF24-445B-9E9B-B6E488AF9E85}"/>
                </a:ext>
              </a:extLst>
            </p:cNvPr>
            <p:cNvCxnSpPr>
              <a:cxnSpLocks/>
            </p:cNvCxnSpPr>
            <p:nvPr/>
          </p:nvCxnSpPr>
          <p:spPr>
            <a:xfrm>
              <a:off x="4438397" y="3388247"/>
              <a:ext cx="2935" cy="97151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6" name="Rectangle 205">
            <a:extLst>
              <a:ext uri="{FF2B5EF4-FFF2-40B4-BE49-F238E27FC236}">
                <a16:creationId xmlns:a16="http://schemas.microsoft.com/office/drawing/2014/main" id="{8D5E793B-02E7-4649-81A2-C520515ECAE1}"/>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67310C5A-B692-4FA3-A60A-EE47B432B8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95D15505-1D66-4EA9-9756-DFDA23417FE7}"/>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E8C006FE-C997-4A7A-84D9-AB69550D188C}"/>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99" name="Picture 98">
            <a:extLst>
              <a:ext uri="{FF2B5EF4-FFF2-40B4-BE49-F238E27FC236}">
                <a16:creationId xmlns:a16="http://schemas.microsoft.com/office/drawing/2014/main" id="{27B54455-6787-44E9-B9A4-F6A3C9BD1F0A}"/>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96" name="Title 1"/>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a:ln w="3175">
                  <a:noFill/>
                </a:ln>
                <a:solidFill>
                  <a:srgbClr val="1A1A1A"/>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a:ln w="3175">
                <a:noFill/>
              </a:ln>
              <a:solidFill>
                <a:srgbClr val="1A1A1A"/>
              </a:solidFill>
              <a:effectLst/>
              <a:uLnTx/>
              <a:uFillTx/>
              <a:latin typeface="Segoe UI Semibold" charset="0"/>
              <a:cs typeface="Segoe UI Semibold" charset="0"/>
            </a:endParaRPr>
          </a:p>
        </p:txBody>
      </p:sp>
      <p:sp>
        <p:nvSpPr>
          <p:cNvPr id="104" name="Oval 21">
            <a:extLst>
              <a:ext uri="{FF2B5EF4-FFF2-40B4-BE49-F238E27FC236}">
                <a16:creationId xmlns:a16="http://schemas.microsoft.com/office/drawing/2014/main" id="{9CAA5A36-CBB7-477D-A744-0B98DEE39B2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AF5B84D8-4B81-43F8-A7E7-86E8971A1F86}"/>
              </a:ext>
            </a:extLst>
          </p:cNvPr>
          <p:cNvCxnSpPr/>
          <p:nvPr/>
        </p:nvCxnSpPr>
        <p:spPr>
          <a:xfrm>
            <a:off x="6929754" y="4291900"/>
            <a:ext cx="123941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0" name="Group 209">
            <a:extLst>
              <a:ext uri="{FF2B5EF4-FFF2-40B4-BE49-F238E27FC236}">
                <a16:creationId xmlns:a16="http://schemas.microsoft.com/office/drawing/2014/main" id="{F72DBB00-5186-43F4-965E-8572927EAA5C}"/>
              </a:ext>
            </a:extLst>
          </p:cNvPr>
          <p:cNvGrpSpPr/>
          <p:nvPr/>
        </p:nvGrpSpPr>
        <p:grpSpPr>
          <a:xfrm rot="10800000" flipH="1">
            <a:off x="3563058" y="4859293"/>
            <a:ext cx="534291" cy="648525"/>
            <a:chOff x="9158285" y="3056784"/>
            <a:chExt cx="606272" cy="735896"/>
          </a:xfrm>
        </p:grpSpPr>
        <p:sp>
          <p:nvSpPr>
            <p:cNvPr id="211" name="Freeform 168">
              <a:extLst>
                <a:ext uri="{FF2B5EF4-FFF2-40B4-BE49-F238E27FC236}">
                  <a16:creationId xmlns:a16="http://schemas.microsoft.com/office/drawing/2014/main" id="{9A89F72A-346F-4C08-80C1-EF22C572DF53}"/>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212" name="Freeform 167">
              <a:extLst>
                <a:ext uri="{FF2B5EF4-FFF2-40B4-BE49-F238E27FC236}">
                  <a16:creationId xmlns:a16="http://schemas.microsoft.com/office/drawing/2014/main" id="{8B1AD856-9516-4CDA-A95F-28B06091EA51}"/>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156" name="Group 155"/>
          <p:cNvGrpSpPr/>
          <p:nvPr/>
        </p:nvGrpSpPr>
        <p:grpSpPr>
          <a:xfrm rot="10800000">
            <a:off x="8907580" y="4847833"/>
            <a:ext cx="534291" cy="648525"/>
            <a:chOff x="9158285" y="3056784"/>
            <a:chExt cx="606272" cy="735896"/>
          </a:xfrm>
        </p:grpSpPr>
        <p:sp>
          <p:nvSpPr>
            <p:cNvPr id="157"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158" name="Freeform 167"/>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135982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000"/>
              <a:t>Opportunity</a:t>
            </a:r>
            <a:endParaRPr lang="en-US" sz="1600" i="1">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223C528A-002F-4CB6-9460-44C7720B7B99}"/>
              </a:ext>
            </a:extLst>
          </p:cNvPr>
          <p:cNvSpPr/>
          <p:nvPr/>
        </p:nvSpPr>
        <p:spPr bwMode="auto">
          <a:xfrm>
            <a:off x="8012797" y="3713100"/>
            <a:ext cx="3383280" cy="2103120"/>
          </a:xfrm>
          <a:prstGeom prst="rect">
            <a:avLst/>
          </a:prstGeom>
          <a:noFill/>
          <a:ln w="6350" cap="flat" cmpd="sng" algn="ctr">
            <a:solidFill>
              <a:schemeClr val="bg1">
                <a:lumMod val="6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D83B01"/>
                </a:solidFill>
                <a:effectLst/>
                <a:uLnTx/>
                <a:uFillTx/>
                <a:latin typeface="Segoe UI"/>
                <a:ea typeface="+mn-ea"/>
                <a:cs typeface="+mn-cs"/>
              </a:rPr>
              <a:t>1B+</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Meetings scheduled each month with Office 365</a:t>
            </a:r>
          </a:p>
        </p:txBody>
      </p:sp>
      <p:sp>
        <p:nvSpPr>
          <p:cNvPr id="20" name="Rectangle 19">
            <a:extLst>
              <a:ext uri="{FF2B5EF4-FFF2-40B4-BE49-F238E27FC236}">
                <a16:creationId xmlns:a16="http://schemas.microsoft.com/office/drawing/2014/main" id="{5F368AC9-94E3-443A-8BDD-CBF57EA5A543}"/>
              </a:ext>
            </a:extLst>
          </p:cNvPr>
          <p:cNvSpPr/>
          <p:nvPr/>
        </p:nvSpPr>
        <p:spPr bwMode="auto">
          <a:xfrm>
            <a:off x="4474553" y="3713100"/>
            <a:ext cx="3383280" cy="2103120"/>
          </a:xfrm>
          <a:prstGeom prst="rect">
            <a:avLst/>
          </a:prstGeom>
          <a:noFill/>
          <a:ln w="6350" cap="flat" cmpd="sng" algn="ctr">
            <a:solidFill>
              <a:schemeClr val="bg1">
                <a:lumMod val="6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D83B01"/>
                </a:solidFill>
                <a:effectLst/>
                <a:uLnTx/>
                <a:uFillTx/>
                <a:latin typeface="Segoe UI"/>
                <a:ea typeface="+mn-ea"/>
                <a:cs typeface="+mn-cs"/>
              </a:rPr>
              <a:t>181</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Countries with Knowledge Workers using Office 365</a:t>
            </a:r>
            <a:endParaRPr kumimoji="0" lang="en-US" sz="2000" b="0" i="0" u="none" strike="noStrike" kern="1200" cap="none" spc="0" normalizeH="0" baseline="0" noProof="0">
              <a:ln>
                <a:noFill/>
              </a:ln>
              <a:solidFill>
                <a:srgbClr val="1A1A1A"/>
              </a:solidFill>
              <a:effectLst/>
              <a:uLnTx/>
              <a:uFillTx/>
              <a:latin typeface="Segoe UI"/>
              <a:ea typeface="+mn-ea"/>
              <a:cs typeface="Segoe UI"/>
            </a:endParaRPr>
          </a:p>
        </p:txBody>
      </p:sp>
      <p:sp>
        <p:nvSpPr>
          <p:cNvPr id="27" name="Rectangle 26">
            <a:extLst>
              <a:ext uri="{FF2B5EF4-FFF2-40B4-BE49-F238E27FC236}">
                <a16:creationId xmlns:a16="http://schemas.microsoft.com/office/drawing/2014/main" id="{112A90F7-B424-4C4E-8F4D-550FCCF70046}"/>
              </a:ext>
            </a:extLst>
          </p:cNvPr>
          <p:cNvSpPr/>
          <p:nvPr/>
        </p:nvSpPr>
        <p:spPr bwMode="auto">
          <a:xfrm>
            <a:off x="936309" y="3713100"/>
            <a:ext cx="3383280" cy="2103120"/>
          </a:xfrm>
          <a:prstGeom prst="rect">
            <a:avLst/>
          </a:prstGeom>
          <a:noFill/>
          <a:ln w="6350" cap="flat" cmpd="sng" algn="ctr">
            <a:solidFill>
              <a:schemeClr val="bg1">
                <a:lumMod val="6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D83B01"/>
                </a:solidFill>
                <a:effectLst/>
                <a:uLnTx/>
                <a:uFillTx/>
                <a:latin typeface="Segoe UI"/>
                <a:ea typeface="+mn-ea"/>
                <a:cs typeface="+mn-cs"/>
              </a:rPr>
              <a:t>65M+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Enterprise Mobility seat install base (+55% YoY</a:t>
            </a:r>
            <a:r>
              <a:rPr kumimoji="0" lang="en-US" sz="2000" b="0" i="0" u="none" strike="noStrike" kern="1200" cap="none" spc="0" normalizeH="0" baseline="0" noProof="0">
                <a:ln>
                  <a:noFill/>
                </a:ln>
                <a:solidFill>
                  <a:srgbClr val="1A1A1A"/>
                </a:solidFill>
                <a:effectLst/>
                <a:uLnTx/>
                <a:uFillTx/>
                <a:latin typeface="Segoe UI"/>
                <a:ea typeface="+mn-ea"/>
                <a:cs typeface="Segoe UI"/>
              </a:rPr>
              <a:t>)</a:t>
            </a: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2AAE6F3A-CD1C-4A95-A3AB-9AC555EF14FB}"/>
              </a:ext>
            </a:extLst>
          </p:cNvPr>
          <p:cNvSpPr/>
          <p:nvPr/>
        </p:nvSpPr>
        <p:spPr bwMode="auto">
          <a:xfrm>
            <a:off x="936309" y="1426637"/>
            <a:ext cx="3383280" cy="2103120"/>
          </a:xfrm>
          <a:prstGeom prst="rect">
            <a:avLst/>
          </a:prstGeom>
          <a:noFill/>
          <a:ln w="6350" cap="flat" cmpd="sng" algn="ctr">
            <a:solidFill>
              <a:schemeClr val="bg1">
                <a:lumMod val="6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D83B01"/>
                </a:solidFill>
                <a:effectLst/>
                <a:uLnTx/>
                <a:uFillTx/>
                <a:latin typeface="Segoe UI"/>
                <a:ea typeface="+mn-ea"/>
                <a:cs typeface="+mn-cs"/>
              </a:rPr>
              <a:t>90%</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Fortune 500 companies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have data 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Microsoft Graph</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0C30DF88-AC97-4FD6-8A99-87946F9C03B3}"/>
              </a:ext>
            </a:extLst>
          </p:cNvPr>
          <p:cNvSpPr/>
          <p:nvPr/>
        </p:nvSpPr>
        <p:spPr bwMode="auto">
          <a:xfrm>
            <a:off x="4474553" y="1426637"/>
            <a:ext cx="3383280" cy="2103120"/>
          </a:xfrm>
          <a:prstGeom prst="rect">
            <a:avLst/>
          </a:prstGeom>
          <a:noFill/>
          <a:ln w="6350" cap="flat" cmpd="sng" algn="ctr">
            <a:solidFill>
              <a:schemeClr val="bg1">
                <a:lumMod val="6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D83B01"/>
                </a:solidFill>
                <a:effectLst/>
                <a:uLnTx/>
                <a:uFillTx/>
                <a:latin typeface="Segoe UI"/>
                <a:ea typeface="+mn-ea"/>
                <a:cs typeface="+mn-cs"/>
              </a:rPr>
              <a:t>135M</a:t>
            </a:r>
            <a:r>
              <a:rPr kumimoji="0" lang="en-US" sz="7200" b="0" i="0" u="none" strike="noStrike" kern="1200" cap="none" spc="0" normalizeH="0" baseline="0" noProof="0" dirty="0">
                <a:ln>
                  <a:noFill/>
                </a:ln>
                <a:solidFill>
                  <a:srgbClr val="D83B01"/>
                </a:solidFill>
                <a:effectLst/>
                <a:uLnTx/>
                <a:uFillTx/>
                <a:latin typeface="Segoe UI"/>
                <a:ea typeface="+mn-ea"/>
                <a:cs typeface="+mn-cs"/>
              </a:rPr>
              <a:t>+</a:t>
            </a:r>
            <a:endParaRPr kumimoji="0" lang="en-US" sz="7200" b="0" i="0" u="none" strike="noStrike" kern="1200" cap="none" spc="0" normalizeH="0" baseline="0" noProof="0">
              <a:ln>
                <a:noFill/>
              </a:ln>
              <a:solidFill>
                <a:srgbClr val="D83B01"/>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Monthly active users 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Office 365</a:t>
            </a:r>
          </a:p>
        </p:txBody>
      </p:sp>
      <p:sp>
        <p:nvSpPr>
          <p:cNvPr id="15" name="Rectangle 14">
            <a:extLst>
              <a:ext uri="{FF2B5EF4-FFF2-40B4-BE49-F238E27FC236}">
                <a16:creationId xmlns:a16="http://schemas.microsoft.com/office/drawing/2014/main" id="{710520B7-6238-48E2-B09C-57ED9EF187AE}"/>
              </a:ext>
            </a:extLst>
          </p:cNvPr>
          <p:cNvSpPr/>
          <p:nvPr/>
        </p:nvSpPr>
        <p:spPr bwMode="auto">
          <a:xfrm>
            <a:off x="8012797" y="1426637"/>
            <a:ext cx="3383280" cy="2103120"/>
          </a:xfrm>
          <a:prstGeom prst="rect">
            <a:avLst/>
          </a:prstGeom>
          <a:noFill/>
          <a:ln w="6350" cap="flat" cmpd="sng" algn="ctr">
            <a:solidFill>
              <a:schemeClr val="bg1">
                <a:lumMod val="6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D83B01"/>
                </a:solidFill>
                <a:effectLst/>
                <a:uLnTx/>
                <a:uFillTx/>
                <a:latin typeface="Segoe UI"/>
                <a:ea typeface="+mn-ea"/>
                <a:cs typeface="+mn-cs"/>
              </a:rPr>
              <a:t>1.1B</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Identities authenticated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each month</a:t>
            </a:r>
          </a:p>
        </p:txBody>
      </p:sp>
    </p:spTree>
    <p:extLst>
      <p:ext uri="{BB962C8B-B14F-4D97-AF65-F5344CB8AC3E}">
        <p14:creationId xmlns:p14="http://schemas.microsoft.com/office/powerpoint/2010/main" val="13957729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5C2DCF-17D5-4D9E-8EFE-55B799C5AF88}"/>
              </a:ext>
            </a:extLst>
          </p:cNvPr>
          <p:cNvPicPr>
            <a:picLocks noChangeAspect="1"/>
          </p:cNvPicPr>
          <p:nvPr/>
        </p:nvPicPr>
        <p:blipFill>
          <a:blip r:embed="rId7"/>
          <a:stretch>
            <a:fillRect/>
          </a:stretch>
        </p:blipFill>
        <p:spPr>
          <a:xfrm>
            <a:off x="331732" y="1897510"/>
            <a:ext cx="11528535" cy="292633"/>
          </a:xfrm>
          <a:prstGeom prst="rect">
            <a:avLst/>
          </a:prstGeom>
        </p:spPr>
      </p:pic>
      <p:sp>
        <p:nvSpPr>
          <p:cNvPr id="15" name="Rectangle 14">
            <a:extLst>
              <a:ext uri="{FF2B5EF4-FFF2-40B4-BE49-F238E27FC236}">
                <a16:creationId xmlns:a16="http://schemas.microsoft.com/office/drawing/2014/main" id="{F2686BC5-5ED2-41BD-8336-7AB505191496}"/>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 name="Picture 6"/>
          <p:cNvPicPr>
            <a:picLocks/>
          </p:cNvPicPr>
          <p:nvPr>
            <p:custDataLst>
              <p:custData r:id="rId3"/>
              <p:tags r:id="rId4"/>
            </p:custDataLst>
          </p:nvPr>
        </p:nvPicPr>
        <p:blipFill>
          <a:blip r:embed="rId8">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10" name="Title 9"/>
          <p:cNvSpPr>
            <a:spLocks noGrp="1"/>
          </p:cNvSpPr>
          <p:nvPr>
            <p:ph type="title"/>
          </p:nvPr>
        </p:nvSpPr>
        <p:spPr>
          <a:xfrm>
            <a:off x="588263" y="457200"/>
            <a:ext cx="11018520" cy="1415772"/>
          </a:xfrm>
        </p:spPr>
        <p:txBody>
          <a:bodyPr/>
          <a:lstStyle/>
          <a:p>
            <a:r>
              <a:rPr lang="en-US"/>
              <a:t>Microsoft Graph</a:t>
            </a:r>
            <a:br>
              <a:rPr lang="en-US"/>
            </a:br>
            <a:r>
              <a:rPr lang="en-US" sz="2000"/>
              <a:t>Gateway to </a:t>
            </a:r>
            <a:r>
              <a:rPr lang="en-US" sz="2000">
                <a:solidFill>
                  <a:schemeClr val="accent3"/>
                </a:solidFill>
              </a:rPr>
              <a:t>your </a:t>
            </a:r>
            <a:r>
              <a:rPr lang="en-US" sz="2000"/>
              <a:t>data in the Microsoft</a:t>
            </a:r>
            <a:r>
              <a:rPr lang="en-US" sz="2000">
                <a:solidFill>
                  <a:schemeClr val="tx1"/>
                </a:solidFill>
              </a:rPr>
              <a:t> </a:t>
            </a:r>
            <a:r>
              <a:rPr lang="en-US" sz="2000"/>
              <a:t>cloud </a:t>
            </a:r>
            <a:br>
              <a:rPr lang="en-US"/>
            </a:br>
            <a:endParaRPr lang="en-US"/>
          </a:p>
        </p:txBody>
      </p:sp>
      <p:sp>
        <p:nvSpPr>
          <p:cNvPr id="4" name="Rectangle 3">
            <a:extLst>
              <a:ext uri="{FF2B5EF4-FFF2-40B4-BE49-F238E27FC236}">
                <a16:creationId xmlns:a16="http://schemas.microsoft.com/office/drawing/2014/main" id="{95CBAB3B-9B3B-4A97-BBCE-B9042AB4E8C5}"/>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8A742B5-9AC2-4D62-B309-2B466CB6D6CC}"/>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Notifications</a:t>
            </a:r>
          </a:p>
        </p:txBody>
      </p:sp>
      <p:sp>
        <p:nvSpPr>
          <p:cNvPr id="38" name="Rectangle 37">
            <a:extLst>
              <a:ext uri="{FF2B5EF4-FFF2-40B4-BE49-F238E27FC236}">
                <a16:creationId xmlns:a16="http://schemas.microsoft.com/office/drawing/2014/main" id="{0530CCCD-D428-42AB-9FFF-158912485C24}"/>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9" name="Picture 8">
            <a:extLst>
              <a:ext uri="{FF2B5EF4-FFF2-40B4-BE49-F238E27FC236}">
                <a16:creationId xmlns:a16="http://schemas.microsoft.com/office/drawing/2014/main" id="{11B9C355-6375-486F-B3C9-731DE4F50E35}"/>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colorTemperature colorTemp="11200"/>
                    </a14:imgEffect>
                    <a14:imgEffect>
                      <a14:saturation sat="400000"/>
                    </a14:imgEffect>
                  </a14:imgLayer>
                </a14:imgProps>
              </a:ext>
            </a:extLst>
          </a:blip>
          <a:stretch>
            <a:fillRect/>
          </a:stretch>
        </p:blipFill>
        <p:spPr>
          <a:xfrm>
            <a:off x="9325506" y="399018"/>
            <a:ext cx="2647505" cy="1178663"/>
          </a:xfrm>
          <a:prstGeom prst="rect">
            <a:avLst/>
          </a:prstGeom>
        </p:spPr>
      </p:pic>
      <p:sp>
        <p:nvSpPr>
          <p:cNvPr id="19" name="Rectangle 18">
            <a:extLst>
              <a:ext uri="{FF2B5EF4-FFF2-40B4-BE49-F238E27FC236}">
                <a16:creationId xmlns:a16="http://schemas.microsoft.com/office/drawing/2014/main" id="{EFE3E5DC-213F-4001-9E99-27C97D475C07}"/>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6" name="Rectangle 15">
            <a:extLst>
              <a:ext uri="{FF2B5EF4-FFF2-40B4-BE49-F238E27FC236}">
                <a16:creationId xmlns:a16="http://schemas.microsoft.com/office/drawing/2014/main" id="{EE46E14A-3011-4EE7-9D9D-FDCCC931DEC5}"/>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7" name="Rectangle 16">
            <a:extLst>
              <a:ext uri="{FF2B5EF4-FFF2-40B4-BE49-F238E27FC236}">
                <a16:creationId xmlns:a16="http://schemas.microsoft.com/office/drawing/2014/main" id="{8D9092B2-D7AA-4650-BF8F-2F9E4B27A818}"/>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Domains</a:t>
            </a:r>
          </a:p>
        </p:txBody>
      </p:sp>
      <p:sp>
        <p:nvSpPr>
          <p:cNvPr id="20" name="Rectangle 19">
            <a:extLst>
              <a:ext uri="{FF2B5EF4-FFF2-40B4-BE49-F238E27FC236}">
                <a16:creationId xmlns:a16="http://schemas.microsoft.com/office/drawing/2014/main" id="{A102F8F4-E006-48B7-B393-4B645EFB4B53}"/>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22" name="Rectangle 21">
            <a:extLst>
              <a:ext uri="{FF2B5EF4-FFF2-40B4-BE49-F238E27FC236}">
                <a16:creationId xmlns:a16="http://schemas.microsoft.com/office/drawing/2014/main" id="{C904FD35-2A3A-41B9-A724-22DDD19F14C4}"/>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3" name="Rectangle 2">
            <a:extLst>
              <a:ext uri="{FF2B5EF4-FFF2-40B4-BE49-F238E27FC236}">
                <a16:creationId xmlns:a16="http://schemas.microsoft.com/office/drawing/2014/main" id="{71DE76F6-825A-49AB-8A76-6254E5111FB0}"/>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D83B01"/>
                </a:solidFill>
                <a:effectLst/>
                <a:uLnTx/>
                <a:uFillTx/>
                <a:latin typeface="Segoe UI Semibold"/>
                <a:ea typeface="Segoe UI" pitchFamily="34" charset="0"/>
                <a:cs typeface="Segoe UI" pitchFamily="34" charset="0"/>
              </a:rPr>
              <a:t>Office 365</a:t>
            </a:r>
          </a:p>
        </p:txBody>
      </p:sp>
      <p:sp>
        <p:nvSpPr>
          <p:cNvPr id="5" name="Rectangle 4">
            <a:extLst>
              <a:ext uri="{FF2B5EF4-FFF2-40B4-BE49-F238E27FC236}">
                <a16:creationId xmlns:a16="http://schemas.microsoft.com/office/drawing/2014/main" id="{9D6B056D-8027-4672-80F2-9486F412EFAB}"/>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D83B01"/>
                </a:solidFill>
                <a:effectLst/>
                <a:uLnTx/>
                <a:uFillTx/>
                <a:latin typeface="Segoe UI Semibold"/>
                <a:ea typeface="+mn-ea"/>
                <a:cs typeface="Segoe UI" pitchFamily="34" charset="0"/>
              </a:rPr>
              <a:t>Windows 10</a:t>
            </a:r>
          </a:p>
        </p:txBody>
      </p:sp>
      <p:sp>
        <p:nvSpPr>
          <p:cNvPr id="6" name="Rectangle 5">
            <a:extLst>
              <a:ext uri="{FF2B5EF4-FFF2-40B4-BE49-F238E27FC236}">
                <a16:creationId xmlns:a16="http://schemas.microsoft.com/office/drawing/2014/main" id="{CD3E5032-8B9D-4041-9BAA-51CB25FA79C6}"/>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D83B01"/>
                </a:solidFill>
                <a:effectLst/>
                <a:uLnTx/>
                <a:uFillTx/>
                <a:latin typeface="Segoe UI Semibold"/>
                <a:ea typeface="+mn-ea"/>
                <a:cs typeface="Segoe UI" pitchFamily="34" charset="0"/>
              </a:rPr>
              <a:t>Enterprise Mobility + Security</a:t>
            </a:r>
          </a:p>
        </p:txBody>
      </p:sp>
      <p:sp>
        <p:nvSpPr>
          <p:cNvPr id="25" name="Rounded Rectangle 13">
            <a:extLst>
              <a:ext uri="{FF2B5EF4-FFF2-40B4-BE49-F238E27FC236}">
                <a16:creationId xmlns:a16="http://schemas.microsoft.com/office/drawing/2014/main" id="{01CA6DDB-CE07-4635-BBCB-B1D295165717}"/>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24" name="Straight Connector 23">
            <a:extLst>
              <a:ext uri="{FF2B5EF4-FFF2-40B4-BE49-F238E27FC236}">
                <a16:creationId xmlns:a16="http://schemas.microsoft.com/office/drawing/2014/main" id="{21FF9F9B-8658-42A9-AFD2-140098EAEEDA}"/>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6E4DFD4-0092-4DA4-8AA3-C8FEE89EF82E}"/>
              </a:ext>
            </a:extLst>
          </p:cNvPr>
          <p:cNvSpPr/>
          <p:nvPr/>
        </p:nvSpPr>
        <p:spPr>
          <a:xfrm>
            <a:off x="4462513" y="4105240"/>
            <a:ext cx="1714572"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D83B01"/>
                </a:solidFill>
                <a:effectLst/>
                <a:uLnTx/>
                <a:uFillTx/>
                <a:latin typeface="Segoe UI Semibold"/>
                <a:ea typeface="+mn-ea"/>
                <a:cs typeface="Segoe UI" pitchFamily="34" charset="0"/>
              </a:rPr>
              <a:t>Dynamics 365</a:t>
            </a:r>
          </a:p>
        </p:txBody>
      </p:sp>
      <p:sp>
        <p:nvSpPr>
          <p:cNvPr id="23" name="Rectangle 22">
            <a:extLst>
              <a:ext uri="{FF2B5EF4-FFF2-40B4-BE49-F238E27FC236}">
                <a16:creationId xmlns:a16="http://schemas.microsoft.com/office/drawing/2014/main" id="{C4F19EC3-8837-4281-9E3D-634E8A212EA2}"/>
              </a:ext>
            </a:extLst>
          </p:cNvPr>
          <p:cNvSpPr/>
          <p:nvPr/>
        </p:nvSpPr>
        <p:spPr bwMode="auto">
          <a:xfrm>
            <a:off x="4495323" y="4397338"/>
            <a:ext cx="1967522" cy="4001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Segoe UI" pitchFamily="34" charset="0"/>
              </a:rPr>
              <a:t>Financials</a:t>
            </a:r>
          </a:p>
        </p:txBody>
      </p:sp>
    </p:spTree>
    <p:custDataLst>
      <p:custData r:id="rId1"/>
      <p:tags r:id="rId2"/>
    </p:custDataLst>
    <p:extLst>
      <p:ext uri="{BB962C8B-B14F-4D97-AF65-F5344CB8AC3E}">
        <p14:creationId xmlns:p14="http://schemas.microsoft.com/office/powerpoint/2010/main" val="3604854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up)">
                                      <p:cBhvr>
                                        <p:cTn id="13" dur="500"/>
                                        <p:tgtEl>
                                          <p:spTgt spid="3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16" presetClass="entr" presetSubtype="37"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outVertical)">
                                      <p:cBhvr>
                                        <p:cTn id="19" dur="500"/>
                                        <p:tgtEl>
                                          <p:spTgt spid="18"/>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barn(outVertical)">
                                      <p:cBhvr>
                                        <p:cTn id="22" dur="500"/>
                                        <p:tgtEl>
                                          <p:spTgt spid="25"/>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9"/>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9"/>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9"/>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6"/>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6"/>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6"/>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7"/>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7"/>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7"/>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20"/>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20"/>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20"/>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22"/>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22"/>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22"/>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37" grpId="0"/>
      <p:bldP spid="38" grpId="0"/>
      <p:bldP spid="19" grpId="0"/>
      <p:bldP spid="19" grpId="1"/>
      <p:bldP spid="19" grpId="2"/>
      <p:bldP spid="16" grpId="0"/>
      <p:bldP spid="16" grpId="1"/>
      <p:bldP spid="16" grpId="2"/>
      <p:bldP spid="17" grpId="0"/>
      <p:bldP spid="17" grpId="1"/>
      <p:bldP spid="17" grpId="2"/>
      <p:bldP spid="20" grpId="0"/>
      <p:bldP spid="20" grpId="1"/>
      <p:bldP spid="20" grpId="2"/>
      <p:bldP spid="22" grpId="0"/>
      <p:bldP spid="22" grpId="1"/>
      <p:bldP spid="22" grpId="2"/>
      <p:bldP spid="25"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20B3A23-94CB-4777-A5F5-F7ADFEE1F8CC}"/>
              </a:ext>
            </a:extLst>
          </p:cNvPr>
          <p:cNvGrpSpPr/>
          <p:nvPr/>
        </p:nvGrpSpPr>
        <p:grpSpPr>
          <a:xfrm>
            <a:off x="4873949" y="4852697"/>
            <a:ext cx="2061777" cy="1682601"/>
            <a:chOff x="262333" y="3183814"/>
            <a:chExt cx="2061777" cy="1682601"/>
          </a:xfrm>
        </p:grpSpPr>
        <p:sp>
          <p:nvSpPr>
            <p:cNvPr id="46" name="Rectangle 45"/>
            <p:cNvSpPr/>
            <p:nvPr/>
          </p:nvSpPr>
          <p:spPr bwMode="auto">
            <a:xfrm>
              <a:off x="2623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7" name="TextBox 46"/>
            <p:cNvSpPr txBox="1"/>
            <p:nvPr/>
          </p:nvSpPr>
          <p:spPr>
            <a:xfrm>
              <a:off x="2623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Xamarin</a:t>
              </a:r>
            </a:p>
          </p:txBody>
        </p:sp>
        <p:pic>
          <p:nvPicPr>
            <p:cNvPr id="48" name="Picture 47"/>
            <p:cNvPicPr>
              <a:picLocks noChangeAspect="1"/>
            </p:cNvPicPr>
            <p:nvPr/>
          </p:nvPicPr>
          <p:blipFill>
            <a:blip r:embed="rId3">
              <a:biLevel thresh="75000"/>
            </a:blip>
            <a:stretch>
              <a:fillRect/>
            </a:stretch>
          </p:blipFill>
          <p:spPr>
            <a:xfrm>
              <a:off x="907309" y="3450136"/>
              <a:ext cx="771825" cy="771825"/>
            </a:xfrm>
            <a:prstGeom prst="rect">
              <a:avLst/>
            </a:prstGeom>
          </p:spPr>
        </p:pic>
        <p:grpSp>
          <p:nvGrpSpPr>
            <p:cNvPr id="6" name="Group 5">
              <a:extLst>
                <a:ext uri="{FF2B5EF4-FFF2-40B4-BE49-F238E27FC236}">
                  <a16:creationId xmlns:a16="http://schemas.microsoft.com/office/drawing/2014/main" id="{E773A42E-40B7-4C76-BB2A-CBE8468780C4}"/>
                </a:ext>
              </a:extLst>
            </p:cNvPr>
            <p:cNvGrpSpPr/>
            <p:nvPr/>
          </p:nvGrpSpPr>
          <p:grpSpPr>
            <a:xfrm>
              <a:off x="262333" y="3183814"/>
              <a:ext cx="644976" cy="869556"/>
              <a:chOff x="267592" y="3247159"/>
              <a:chExt cx="657909" cy="886992"/>
            </a:xfrm>
            <a:solidFill>
              <a:schemeClr val="tx1"/>
            </a:solidFill>
          </p:grpSpPr>
          <p:sp>
            <p:nvSpPr>
              <p:cNvPr id="55" name="Diagonal Stripe 54">
                <a:extLst>
                  <a:ext uri="{FF2B5EF4-FFF2-40B4-BE49-F238E27FC236}">
                    <a16:creationId xmlns:a16="http://schemas.microsoft.com/office/drawing/2014/main" id="{4208AA1A-2C0D-4A9D-8FD6-A2F9CA766846}"/>
                  </a:ext>
                </a:extLst>
              </p:cNvPr>
              <p:cNvSpPr/>
              <p:nvPr/>
            </p:nvSpPr>
            <p:spPr bwMode="auto">
              <a:xfrm>
                <a:off x="267592" y="3421329"/>
                <a:ext cx="657909" cy="712822"/>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B4EF18F9-16BD-49DA-913E-939F9C9A7817}"/>
                  </a:ext>
                </a:extLst>
              </p:cNvPr>
              <p:cNvSpPr txBox="1"/>
              <p:nvPr/>
            </p:nvSpPr>
            <p:spPr>
              <a:xfrm rot="18697095">
                <a:off x="118335" y="3464220"/>
                <a:ext cx="868052" cy="43393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25" name="Group 24">
            <a:extLst>
              <a:ext uri="{FF2B5EF4-FFF2-40B4-BE49-F238E27FC236}">
                <a16:creationId xmlns:a16="http://schemas.microsoft.com/office/drawing/2014/main" id="{24C47904-5CED-4848-B751-D01CF0275F94}"/>
              </a:ext>
            </a:extLst>
          </p:cNvPr>
          <p:cNvGrpSpPr/>
          <p:nvPr/>
        </p:nvGrpSpPr>
        <p:grpSpPr>
          <a:xfrm>
            <a:off x="4910111" y="3042799"/>
            <a:ext cx="2061777" cy="1707865"/>
            <a:chOff x="262333" y="1398772"/>
            <a:chExt cx="2061777" cy="1707865"/>
          </a:xfrm>
        </p:grpSpPr>
        <p:sp>
          <p:nvSpPr>
            <p:cNvPr id="24" name="Rectangle 23"/>
            <p:cNvSpPr/>
            <p:nvPr/>
          </p:nvSpPr>
          <p:spPr bwMode="auto">
            <a:xfrm>
              <a:off x="262333" y="156144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1" name="Picture 10"/>
            <p:cNvPicPr>
              <a:picLocks noChangeAspect="1"/>
            </p:cNvPicPr>
            <p:nvPr/>
          </p:nvPicPr>
          <p:blipFill>
            <a:blip r:embed="rId4">
              <a:biLevel thresh="75000"/>
            </a:blip>
            <a:stretch>
              <a:fillRect/>
            </a:stretch>
          </p:blipFill>
          <p:spPr>
            <a:xfrm>
              <a:off x="1003751" y="1815075"/>
              <a:ext cx="578941" cy="578941"/>
            </a:xfrm>
            <a:prstGeom prst="rect">
              <a:avLst/>
            </a:prstGeom>
          </p:spPr>
        </p:pic>
        <p:sp>
          <p:nvSpPr>
            <p:cNvPr id="17" name="TextBox 16"/>
            <p:cNvSpPr txBox="1"/>
            <p:nvPr/>
          </p:nvSpPr>
          <p:spPr>
            <a:xfrm>
              <a:off x="262333" y="2491115"/>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57" name="Group 56">
              <a:extLst>
                <a:ext uri="{FF2B5EF4-FFF2-40B4-BE49-F238E27FC236}">
                  <a16:creationId xmlns:a16="http://schemas.microsoft.com/office/drawing/2014/main" id="{4C2CFC65-2FB7-401B-AB38-6622619E603E}"/>
                </a:ext>
              </a:extLst>
            </p:cNvPr>
            <p:cNvGrpSpPr/>
            <p:nvPr/>
          </p:nvGrpSpPr>
          <p:grpSpPr>
            <a:xfrm>
              <a:off x="276341" y="1398772"/>
              <a:ext cx="644976" cy="869556"/>
              <a:chOff x="267592" y="3247159"/>
              <a:chExt cx="657909" cy="886992"/>
            </a:xfrm>
          </p:grpSpPr>
          <p:sp>
            <p:nvSpPr>
              <p:cNvPr id="58" name="Diagonal Stripe 57">
                <a:extLst>
                  <a:ext uri="{FF2B5EF4-FFF2-40B4-BE49-F238E27FC236}">
                    <a16:creationId xmlns:a16="http://schemas.microsoft.com/office/drawing/2014/main" id="{7CE598CE-F040-4D69-B9D7-06BF623F8823}"/>
                  </a:ext>
                </a:extLst>
              </p:cNvPr>
              <p:cNvSpPr/>
              <p:nvPr/>
            </p:nvSpPr>
            <p:spPr bwMode="auto">
              <a:xfrm>
                <a:off x="267592" y="3421329"/>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B6563266-2A40-46D8-9F91-55A9FD9591B7}"/>
                  </a:ext>
                </a:extLst>
              </p:cNvPr>
              <p:cNvSpPr txBox="1"/>
              <p:nvPr/>
            </p:nvSpPr>
            <p:spPr>
              <a:xfrm rot="18697095">
                <a:off x="118336" y="3464220"/>
                <a:ext cx="868052" cy="43393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33" name="Group 32">
            <a:extLst>
              <a:ext uri="{FF2B5EF4-FFF2-40B4-BE49-F238E27FC236}">
                <a16:creationId xmlns:a16="http://schemas.microsoft.com/office/drawing/2014/main" id="{F93E89DA-73B2-4FCA-90AE-C6C7FEBB2712}"/>
              </a:ext>
            </a:extLst>
          </p:cNvPr>
          <p:cNvGrpSpPr/>
          <p:nvPr/>
        </p:nvGrpSpPr>
        <p:grpSpPr>
          <a:xfrm>
            <a:off x="7149634" y="3044177"/>
            <a:ext cx="2066779" cy="1685942"/>
            <a:chOff x="2624089" y="3180473"/>
            <a:chExt cx="2066779" cy="1685942"/>
          </a:xfrm>
        </p:grpSpPr>
        <p:sp>
          <p:nvSpPr>
            <p:cNvPr id="21" name="Rectangle 20"/>
            <p:cNvSpPr/>
            <p:nvPr/>
          </p:nvSpPr>
          <p:spPr bwMode="auto">
            <a:xfrm>
              <a:off x="2629091"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 name="Picture 3"/>
            <p:cNvPicPr>
              <a:picLocks noChangeAspect="1"/>
            </p:cNvPicPr>
            <p:nvPr/>
          </p:nvPicPr>
          <p:blipFill>
            <a:blip r:embed="rId5">
              <a:biLevel thresh="75000"/>
            </a:blip>
            <a:stretch>
              <a:fillRect/>
            </a:stretch>
          </p:blipFill>
          <p:spPr>
            <a:xfrm>
              <a:off x="3368290" y="3546578"/>
              <a:ext cx="578941" cy="578941"/>
            </a:xfrm>
            <a:prstGeom prst="rect">
              <a:avLst/>
            </a:prstGeom>
          </p:spPr>
        </p:pic>
        <p:sp>
          <p:nvSpPr>
            <p:cNvPr id="13" name="TextBox 12"/>
            <p:cNvSpPr txBox="1"/>
            <p:nvPr/>
          </p:nvSpPr>
          <p:spPr>
            <a:xfrm>
              <a:off x="2626872" y="4246405"/>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UWP</a:t>
              </a:r>
            </a:p>
          </p:txBody>
        </p:sp>
        <p:grpSp>
          <p:nvGrpSpPr>
            <p:cNvPr id="60" name="Group 59">
              <a:extLst>
                <a:ext uri="{FF2B5EF4-FFF2-40B4-BE49-F238E27FC236}">
                  <a16:creationId xmlns:a16="http://schemas.microsoft.com/office/drawing/2014/main" id="{D7EA2708-054D-4B8E-9D91-56DAE8949CD7}"/>
                </a:ext>
              </a:extLst>
            </p:cNvPr>
            <p:cNvGrpSpPr/>
            <p:nvPr/>
          </p:nvGrpSpPr>
          <p:grpSpPr>
            <a:xfrm>
              <a:off x="2624089" y="3180473"/>
              <a:ext cx="644976" cy="869556"/>
              <a:chOff x="267592" y="3247159"/>
              <a:chExt cx="657909" cy="886992"/>
            </a:xfrm>
          </p:grpSpPr>
          <p:sp>
            <p:nvSpPr>
              <p:cNvPr id="61" name="Diagonal Stripe 60">
                <a:extLst>
                  <a:ext uri="{FF2B5EF4-FFF2-40B4-BE49-F238E27FC236}">
                    <a16:creationId xmlns:a16="http://schemas.microsoft.com/office/drawing/2014/main" id="{3BB0AFDA-8A9F-41FB-A054-ACAB6639A8FA}"/>
                  </a:ext>
                </a:extLst>
              </p:cNvPr>
              <p:cNvSpPr/>
              <p:nvPr/>
            </p:nvSpPr>
            <p:spPr bwMode="auto">
              <a:xfrm>
                <a:off x="267592" y="3421329"/>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TextBox 61">
                <a:extLst>
                  <a:ext uri="{FF2B5EF4-FFF2-40B4-BE49-F238E27FC236}">
                    <a16:creationId xmlns:a16="http://schemas.microsoft.com/office/drawing/2014/main" id="{ABC2F308-F894-4A90-AEFB-855AC6A126C6}"/>
                  </a:ext>
                </a:extLst>
              </p:cNvPr>
              <p:cNvSpPr txBox="1"/>
              <p:nvPr/>
            </p:nvSpPr>
            <p:spPr>
              <a:xfrm rot="18697095">
                <a:off x="118336" y="3464220"/>
                <a:ext cx="868052" cy="43393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31" name="Group 30">
            <a:extLst>
              <a:ext uri="{FF2B5EF4-FFF2-40B4-BE49-F238E27FC236}">
                <a16:creationId xmlns:a16="http://schemas.microsoft.com/office/drawing/2014/main" id="{D3B1A96C-25C3-4303-8643-E6C6108EE302}"/>
              </a:ext>
            </a:extLst>
          </p:cNvPr>
          <p:cNvGrpSpPr/>
          <p:nvPr/>
        </p:nvGrpSpPr>
        <p:grpSpPr>
          <a:xfrm>
            <a:off x="323546" y="4851598"/>
            <a:ext cx="2061777" cy="1685944"/>
            <a:chOff x="5021233" y="3180471"/>
            <a:chExt cx="2061777" cy="1685944"/>
          </a:xfrm>
        </p:grpSpPr>
        <p:sp>
          <p:nvSpPr>
            <p:cNvPr id="35" name="Rectangle 34"/>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 name="Picture 37"/>
            <p:cNvPicPr>
              <a:picLocks noChangeAspect="1"/>
            </p:cNvPicPr>
            <p:nvPr/>
          </p:nvPicPr>
          <p:blipFill>
            <a:blip r:embed="rId6">
              <a:biLevel thresh="75000"/>
            </a:blip>
            <a:stretch>
              <a:fillRect/>
            </a:stretch>
          </p:blipFill>
          <p:spPr>
            <a:xfrm>
              <a:off x="5762651" y="3546578"/>
              <a:ext cx="578941" cy="578941"/>
            </a:xfrm>
            <a:prstGeom prst="rect">
              <a:avLst/>
            </a:prstGeom>
          </p:spPr>
        </p:pic>
        <p:sp>
          <p:nvSpPr>
            <p:cNvPr id="39" name="TextBox 38"/>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Android</a:t>
              </a:r>
            </a:p>
          </p:txBody>
        </p:sp>
        <p:grpSp>
          <p:nvGrpSpPr>
            <p:cNvPr id="63" name="Group 62">
              <a:extLst>
                <a:ext uri="{FF2B5EF4-FFF2-40B4-BE49-F238E27FC236}">
                  <a16:creationId xmlns:a16="http://schemas.microsoft.com/office/drawing/2014/main" id="{DB1C4D1E-0CC4-4722-835A-EA6B95FC0FFF}"/>
                </a:ext>
              </a:extLst>
            </p:cNvPr>
            <p:cNvGrpSpPr/>
            <p:nvPr/>
          </p:nvGrpSpPr>
          <p:grpSpPr>
            <a:xfrm>
              <a:off x="5027772" y="3180471"/>
              <a:ext cx="644976" cy="869556"/>
              <a:chOff x="267592" y="3247159"/>
              <a:chExt cx="657909" cy="886992"/>
            </a:xfrm>
          </p:grpSpPr>
          <p:sp>
            <p:nvSpPr>
              <p:cNvPr id="64" name="Diagonal Stripe 63">
                <a:extLst>
                  <a:ext uri="{FF2B5EF4-FFF2-40B4-BE49-F238E27FC236}">
                    <a16:creationId xmlns:a16="http://schemas.microsoft.com/office/drawing/2014/main" id="{A80B1A34-91A0-4F4A-AB8B-10AFE181F54C}"/>
                  </a:ext>
                </a:extLst>
              </p:cNvPr>
              <p:cNvSpPr/>
              <p:nvPr/>
            </p:nvSpPr>
            <p:spPr bwMode="auto">
              <a:xfrm>
                <a:off x="267592" y="3421329"/>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TextBox 64">
                <a:extLst>
                  <a:ext uri="{FF2B5EF4-FFF2-40B4-BE49-F238E27FC236}">
                    <a16:creationId xmlns:a16="http://schemas.microsoft.com/office/drawing/2014/main" id="{8E131DD3-441D-4CFB-8C17-86F6E7761725}"/>
                  </a:ext>
                </a:extLst>
              </p:cNvPr>
              <p:cNvSpPr txBox="1"/>
              <p:nvPr/>
            </p:nvSpPr>
            <p:spPr>
              <a:xfrm rot="18697095">
                <a:off x="118336" y="3464220"/>
                <a:ext cx="868052" cy="43393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29" name="Group 28">
            <a:extLst>
              <a:ext uri="{FF2B5EF4-FFF2-40B4-BE49-F238E27FC236}">
                <a16:creationId xmlns:a16="http://schemas.microsoft.com/office/drawing/2014/main" id="{3D731185-9A81-4C23-9D4F-BC2B67B0B438}"/>
              </a:ext>
            </a:extLst>
          </p:cNvPr>
          <p:cNvGrpSpPr/>
          <p:nvPr/>
        </p:nvGrpSpPr>
        <p:grpSpPr>
          <a:xfrm>
            <a:off x="2670588" y="3034397"/>
            <a:ext cx="2061777" cy="1716267"/>
            <a:chOff x="5021233" y="1390370"/>
            <a:chExt cx="2061777" cy="1716267"/>
          </a:xfrm>
        </p:grpSpPr>
        <p:sp>
          <p:nvSpPr>
            <p:cNvPr id="28" name="Rectangle 27"/>
            <p:cNvSpPr/>
            <p:nvPr/>
          </p:nvSpPr>
          <p:spPr bwMode="auto">
            <a:xfrm>
              <a:off x="5021233" y="156144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2" name="Picture 11"/>
            <p:cNvPicPr>
              <a:picLocks noChangeAspect="1"/>
            </p:cNvPicPr>
            <p:nvPr/>
          </p:nvPicPr>
          <p:blipFill>
            <a:blip r:embed="rId7">
              <a:biLevel thresh="75000"/>
            </a:blip>
            <a:stretch>
              <a:fillRect/>
            </a:stretch>
          </p:blipFill>
          <p:spPr>
            <a:xfrm>
              <a:off x="5762651" y="1815075"/>
              <a:ext cx="578941" cy="578941"/>
            </a:xfrm>
            <a:prstGeom prst="rect">
              <a:avLst/>
            </a:prstGeom>
          </p:spPr>
        </p:pic>
        <p:sp>
          <p:nvSpPr>
            <p:cNvPr id="20" name="TextBox 19"/>
            <p:cNvSpPr txBox="1"/>
            <p:nvPr/>
          </p:nvSpPr>
          <p:spPr>
            <a:xfrm>
              <a:off x="5021233" y="2491115"/>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AngularJS</a:t>
              </a:r>
            </a:p>
          </p:txBody>
        </p:sp>
        <p:grpSp>
          <p:nvGrpSpPr>
            <p:cNvPr id="66" name="Group 65">
              <a:extLst>
                <a:ext uri="{FF2B5EF4-FFF2-40B4-BE49-F238E27FC236}">
                  <a16:creationId xmlns:a16="http://schemas.microsoft.com/office/drawing/2014/main" id="{51F360A7-AEA8-4BAE-BBBB-DF3522B80412}"/>
                </a:ext>
              </a:extLst>
            </p:cNvPr>
            <p:cNvGrpSpPr/>
            <p:nvPr/>
          </p:nvGrpSpPr>
          <p:grpSpPr>
            <a:xfrm>
              <a:off x="5021234" y="1390370"/>
              <a:ext cx="644976" cy="874138"/>
              <a:chOff x="2665259" y="1411129"/>
              <a:chExt cx="657909" cy="891666"/>
            </a:xfrm>
          </p:grpSpPr>
          <p:sp>
            <p:nvSpPr>
              <p:cNvPr id="67" name="Diagonal Stripe 66">
                <a:extLst>
                  <a:ext uri="{FF2B5EF4-FFF2-40B4-BE49-F238E27FC236}">
                    <a16:creationId xmlns:a16="http://schemas.microsoft.com/office/drawing/2014/main" id="{3BDBBB4F-32A0-4273-B120-0F8650138723}"/>
                  </a:ext>
                </a:extLst>
              </p:cNvPr>
              <p:cNvSpPr/>
              <p:nvPr/>
            </p:nvSpPr>
            <p:spPr bwMode="auto">
              <a:xfrm>
                <a:off x="2665259" y="1589973"/>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TextBox 67">
                <a:extLst>
                  <a:ext uri="{FF2B5EF4-FFF2-40B4-BE49-F238E27FC236}">
                    <a16:creationId xmlns:a16="http://schemas.microsoft.com/office/drawing/2014/main" id="{CABC2C75-BDC8-4E51-A658-EEE95A90772B}"/>
                  </a:ext>
                </a:extLst>
              </p:cNvPr>
              <p:cNvSpPr txBox="1"/>
              <p:nvPr/>
            </p:nvSpPr>
            <p:spPr>
              <a:xfrm rot="18697095">
                <a:off x="2500387" y="1628190"/>
                <a:ext cx="868052" cy="43393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8" name="Group 7">
            <a:extLst>
              <a:ext uri="{FF2B5EF4-FFF2-40B4-BE49-F238E27FC236}">
                <a16:creationId xmlns:a16="http://schemas.microsoft.com/office/drawing/2014/main" id="{7B84867A-1EBB-4E03-BE2D-6A9896F17FCA}"/>
              </a:ext>
            </a:extLst>
          </p:cNvPr>
          <p:cNvGrpSpPr/>
          <p:nvPr/>
        </p:nvGrpSpPr>
        <p:grpSpPr>
          <a:xfrm>
            <a:off x="330085" y="3048561"/>
            <a:ext cx="2068179" cy="1707114"/>
            <a:chOff x="2620470" y="1399523"/>
            <a:chExt cx="2068179" cy="1707114"/>
          </a:xfrm>
        </p:grpSpPr>
        <p:sp>
          <p:nvSpPr>
            <p:cNvPr id="41" name="Rectangle 40"/>
            <p:cNvSpPr/>
            <p:nvPr/>
          </p:nvSpPr>
          <p:spPr bwMode="auto">
            <a:xfrm>
              <a:off x="2626872" y="156144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2" name="Picture 41"/>
            <p:cNvPicPr>
              <a:picLocks noChangeAspect="1"/>
            </p:cNvPicPr>
            <p:nvPr/>
          </p:nvPicPr>
          <p:blipFill>
            <a:blip r:embed="rId8">
              <a:biLevel thresh="75000"/>
            </a:blip>
            <a:stretch>
              <a:fillRect/>
            </a:stretch>
          </p:blipFill>
          <p:spPr>
            <a:xfrm>
              <a:off x="3354285" y="1815075"/>
              <a:ext cx="606954" cy="578941"/>
            </a:xfrm>
            <a:prstGeom prst="rect">
              <a:avLst/>
            </a:prstGeom>
          </p:spPr>
        </p:pic>
        <p:sp>
          <p:nvSpPr>
            <p:cNvPr id="43" name="TextBox 42"/>
            <p:cNvSpPr txBox="1"/>
            <p:nvPr/>
          </p:nvSpPr>
          <p:spPr>
            <a:xfrm>
              <a:off x="2626872" y="2491115"/>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JavaScript</a:t>
              </a:r>
            </a:p>
          </p:txBody>
        </p:sp>
        <p:grpSp>
          <p:nvGrpSpPr>
            <p:cNvPr id="72" name="Group 71">
              <a:extLst>
                <a:ext uri="{FF2B5EF4-FFF2-40B4-BE49-F238E27FC236}">
                  <a16:creationId xmlns:a16="http://schemas.microsoft.com/office/drawing/2014/main" id="{FC4D835C-FD02-4BC8-94F3-854D374DEAB1}"/>
                </a:ext>
              </a:extLst>
            </p:cNvPr>
            <p:cNvGrpSpPr/>
            <p:nvPr/>
          </p:nvGrpSpPr>
          <p:grpSpPr>
            <a:xfrm>
              <a:off x="2620470" y="1399523"/>
              <a:ext cx="644976" cy="874138"/>
              <a:chOff x="2665259" y="1411129"/>
              <a:chExt cx="657909" cy="891666"/>
            </a:xfrm>
          </p:grpSpPr>
          <p:sp>
            <p:nvSpPr>
              <p:cNvPr id="73" name="Diagonal Stripe 72">
                <a:extLst>
                  <a:ext uri="{FF2B5EF4-FFF2-40B4-BE49-F238E27FC236}">
                    <a16:creationId xmlns:a16="http://schemas.microsoft.com/office/drawing/2014/main" id="{AEB34A51-3A4B-473E-8D29-85B96595F212}"/>
                  </a:ext>
                </a:extLst>
              </p:cNvPr>
              <p:cNvSpPr/>
              <p:nvPr/>
            </p:nvSpPr>
            <p:spPr bwMode="auto">
              <a:xfrm>
                <a:off x="2665259" y="1589973"/>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a:extLst>
                  <a:ext uri="{FF2B5EF4-FFF2-40B4-BE49-F238E27FC236}">
                    <a16:creationId xmlns:a16="http://schemas.microsoft.com/office/drawing/2014/main" id="{3413DD4D-82F2-46FC-8624-0B9F13125449}"/>
                  </a:ext>
                </a:extLst>
              </p:cNvPr>
              <p:cNvSpPr txBox="1"/>
              <p:nvPr/>
            </p:nvSpPr>
            <p:spPr>
              <a:xfrm rot="18697095">
                <a:off x="2500387" y="1628190"/>
                <a:ext cx="868052" cy="43393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30" name="Group 29">
            <a:extLst>
              <a:ext uri="{FF2B5EF4-FFF2-40B4-BE49-F238E27FC236}">
                <a16:creationId xmlns:a16="http://schemas.microsoft.com/office/drawing/2014/main" id="{315B709B-4E4A-4D38-85B7-8A909C263A6A}"/>
              </a:ext>
            </a:extLst>
          </p:cNvPr>
          <p:cNvGrpSpPr/>
          <p:nvPr/>
        </p:nvGrpSpPr>
        <p:grpSpPr>
          <a:xfrm>
            <a:off x="2638370" y="4797906"/>
            <a:ext cx="2061777" cy="1707838"/>
            <a:chOff x="7382989" y="3158577"/>
            <a:chExt cx="2061777" cy="1707838"/>
          </a:xfrm>
        </p:grpSpPr>
        <p:sp>
          <p:nvSpPr>
            <p:cNvPr id="36" name="Rectangle 35"/>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7" name="Picture 36"/>
            <p:cNvPicPr>
              <a:picLocks noChangeAspect="1"/>
            </p:cNvPicPr>
            <p:nvPr/>
          </p:nvPicPr>
          <p:blipFill>
            <a:blip r:embed="rId9">
              <a:biLevel thresh="75000"/>
            </a:blip>
            <a:stretch>
              <a:fillRect/>
            </a:stretch>
          </p:blipFill>
          <p:spPr>
            <a:xfrm>
              <a:off x="8124407" y="3546578"/>
              <a:ext cx="578941" cy="578941"/>
            </a:xfrm>
            <a:prstGeom prst="rect">
              <a:avLst/>
            </a:prstGeom>
          </p:spPr>
        </p:pic>
        <p:sp>
          <p:nvSpPr>
            <p:cNvPr id="40" name="TextBox 39"/>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iOS</a:t>
              </a:r>
            </a:p>
          </p:txBody>
        </p:sp>
        <p:grpSp>
          <p:nvGrpSpPr>
            <p:cNvPr id="81" name="Group 80">
              <a:extLst/>
            </p:cNvPr>
            <p:cNvGrpSpPr/>
            <p:nvPr/>
          </p:nvGrpSpPr>
          <p:grpSpPr>
            <a:xfrm>
              <a:off x="7387410" y="3158577"/>
              <a:ext cx="644976" cy="874833"/>
              <a:chOff x="2665259" y="1410420"/>
              <a:chExt cx="657909" cy="892375"/>
            </a:xfrm>
          </p:grpSpPr>
          <p:sp>
            <p:nvSpPr>
              <p:cNvPr id="82" name="Diagonal Stripe 81">
                <a:extLst/>
              </p:cNvPr>
              <p:cNvSpPr/>
              <p:nvPr/>
            </p:nvSpPr>
            <p:spPr bwMode="auto">
              <a:xfrm>
                <a:off x="2665259" y="1589973"/>
                <a:ext cx="657909" cy="712822"/>
              </a:xfrm>
              <a:prstGeom prst="diagStrip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TextBox 82">
                <a:extLst/>
              </p:cNvPr>
              <p:cNvSpPr txBox="1"/>
              <p:nvPr/>
            </p:nvSpPr>
            <p:spPr>
              <a:xfrm rot="18697095">
                <a:off x="2499677" y="1628172"/>
                <a:ext cx="869469" cy="4339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a:t>Microsoft Authentication Libraries (MSAL) – Up Next</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19935"/>
            <a:ext cx="10967044" cy="1465016"/>
          </a:xfrm>
        </p:spPr>
        <p:txBody>
          <a:bodyPr/>
          <a:lstStyle/>
          <a:p>
            <a:r>
              <a:rPr lang="en-US" b="1"/>
              <a:t>Targeting GA by early spring:</a:t>
            </a:r>
          </a:p>
          <a:p>
            <a:r>
              <a:rPr lang="en-US" b="1"/>
              <a:t>	JavaScript, AngularJS, .NET, UWP, Xamarin, Android, iOS</a:t>
            </a:r>
            <a:endParaRPr lang="en-US"/>
          </a:p>
          <a:p>
            <a:r>
              <a:rPr lang="en-US"/>
              <a:t>GA is quality driven, we need your feedback!</a:t>
            </a:r>
          </a:p>
        </p:txBody>
      </p:sp>
    </p:spTree>
    <p:extLst>
      <p:ext uri="{BB962C8B-B14F-4D97-AF65-F5344CB8AC3E}">
        <p14:creationId xmlns:p14="http://schemas.microsoft.com/office/powerpoint/2010/main" val="362102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A4911-7765-4C0B-A8C5-92097B35A198}"/>
              </a:ext>
            </a:extLst>
          </p:cNvPr>
          <p:cNvSpPr txBox="1"/>
          <p:nvPr/>
        </p:nvSpPr>
        <p:spPr>
          <a:xfrm>
            <a:off x="1943675" y="1636960"/>
            <a:ext cx="6386044" cy="615553"/>
          </a:xfrm>
          <a:prstGeom prst="rect">
            <a:avLst/>
          </a:prstGeom>
          <a:noFill/>
        </p:spPr>
        <p:txBody>
          <a:bodyPr wrap="none" lIns="0" tIns="0" rIns="0" bIns="0" rtlCol="0">
            <a:spAutoFit/>
          </a:bodyPr>
          <a:lstStyle/>
          <a:p>
            <a:pPr algn="l"/>
            <a:r>
              <a:rPr lang="en-AU" sz="4000" dirty="0">
                <a:gradFill>
                  <a:gsLst>
                    <a:gs pos="2917">
                      <a:schemeClr val="tx1"/>
                    </a:gs>
                    <a:gs pos="30000">
                      <a:schemeClr val="tx1"/>
                    </a:gs>
                  </a:gsLst>
                  <a:lin ang="5400000" scaled="0"/>
                </a:gradFill>
              </a:rPr>
              <a:t>Business Process with Graph</a:t>
            </a:r>
          </a:p>
        </p:txBody>
      </p:sp>
    </p:spTree>
    <p:extLst>
      <p:ext uri="{BB962C8B-B14F-4D97-AF65-F5344CB8AC3E}">
        <p14:creationId xmlns:p14="http://schemas.microsoft.com/office/powerpoint/2010/main" val="3821644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CDCE3-8C60-4C02-AE5E-3B0305158080}"/>
              </a:ext>
            </a:extLst>
          </p:cNvPr>
          <p:cNvSpPr>
            <a:spLocks noGrp="1"/>
          </p:cNvSpPr>
          <p:nvPr>
            <p:ph type="title"/>
          </p:nvPr>
        </p:nvSpPr>
        <p:spPr/>
        <p:txBody>
          <a:bodyPr/>
          <a:lstStyle/>
          <a:p>
            <a:r>
              <a:rPr lang="en-US"/>
              <a:t>Contoso Airlines</a:t>
            </a:r>
          </a:p>
        </p:txBody>
      </p:sp>
      <p:pic>
        <p:nvPicPr>
          <p:cNvPr id="1032" name="Picture 8" descr="Image result for microsoft flow logo">
            <a:extLst>
              <a:ext uri="{FF2B5EF4-FFF2-40B4-BE49-F238E27FC236}">
                <a16:creationId xmlns:a16="http://schemas.microsoft.com/office/drawing/2014/main" id="{1C3F4DCB-C525-441C-BF85-383DFB203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70" y="1336121"/>
            <a:ext cx="926430" cy="9264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4D879795-3160-438B-AA66-D663D56D2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290" y="-174619"/>
            <a:ext cx="1380142" cy="1253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onedrive logo">
            <a:extLst>
              <a:ext uri="{FF2B5EF4-FFF2-40B4-BE49-F238E27FC236}">
                <a16:creationId xmlns:a16="http://schemas.microsoft.com/office/drawing/2014/main" id="{AD15909E-DCCC-4947-8790-76CA61331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669" y="1799336"/>
            <a:ext cx="953191" cy="95319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icrosoft sharepoint logo">
            <a:extLst>
              <a:ext uri="{FF2B5EF4-FFF2-40B4-BE49-F238E27FC236}">
                <a16:creationId xmlns:a16="http://schemas.microsoft.com/office/drawing/2014/main" id="{B4787D7A-D5FC-4BA0-B616-DC447E6A8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4612" y="980317"/>
            <a:ext cx="838529" cy="79807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pilot icon icon">
            <a:extLst>
              <a:ext uri="{FF2B5EF4-FFF2-40B4-BE49-F238E27FC236}">
                <a16:creationId xmlns:a16="http://schemas.microsoft.com/office/drawing/2014/main" id="{E7D5F5C4-7AD1-472B-AE9D-00473EC791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6212" y="451893"/>
            <a:ext cx="862203" cy="8622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flight attendant icon">
            <a:extLst>
              <a:ext uri="{FF2B5EF4-FFF2-40B4-BE49-F238E27FC236}">
                <a16:creationId xmlns:a16="http://schemas.microsoft.com/office/drawing/2014/main" id="{738BADE1-1C8E-4D16-9B78-FB94BB6243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0833" y="338701"/>
            <a:ext cx="1175453" cy="117545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engineer icon">
            <a:extLst>
              <a:ext uri="{FF2B5EF4-FFF2-40B4-BE49-F238E27FC236}">
                <a16:creationId xmlns:a16="http://schemas.microsoft.com/office/drawing/2014/main" id="{32BB6878-FB3D-4FC4-9FCD-5AFB543B72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81239" y="451893"/>
            <a:ext cx="1042491" cy="104249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intune logo">
            <a:extLst>
              <a:ext uri="{FF2B5EF4-FFF2-40B4-BE49-F238E27FC236}">
                <a16:creationId xmlns:a16="http://schemas.microsoft.com/office/drawing/2014/main" id="{D6A7B8EB-F92D-48A0-BF8D-E423E98C6D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4035" y="5520223"/>
            <a:ext cx="1138103" cy="11381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F75C16-5D7F-4DEF-9633-A5997A79EFDA}"/>
              </a:ext>
            </a:extLst>
          </p:cNvPr>
          <p:cNvSpPr txBox="1"/>
          <p:nvPr/>
        </p:nvSpPr>
        <p:spPr>
          <a:xfrm>
            <a:off x="5277389" y="4477710"/>
            <a:ext cx="152926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Flight change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notifications</a:t>
            </a:r>
          </a:p>
        </p:txBody>
      </p:sp>
      <p:sp>
        <p:nvSpPr>
          <p:cNvPr id="22" name="TextBox 21">
            <a:extLst>
              <a:ext uri="{FF2B5EF4-FFF2-40B4-BE49-F238E27FC236}">
                <a16:creationId xmlns:a16="http://schemas.microsoft.com/office/drawing/2014/main" id="{D03F701E-B234-47F4-934B-270E0084367D}"/>
              </a:ext>
            </a:extLst>
          </p:cNvPr>
          <p:cNvSpPr txBox="1"/>
          <p:nvPr/>
        </p:nvSpPr>
        <p:spPr>
          <a:xfrm>
            <a:off x="5277389" y="5676372"/>
            <a:ext cx="129202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Lock down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attendants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device</a:t>
            </a:r>
          </a:p>
        </p:txBody>
      </p:sp>
      <p:sp>
        <p:nvSpPr>
          <p:cNvPr id="23" name="TextBox 22">
            <a:extLst>
              <a:ext uri="{FF2B5EF4-FFF2-40B4-BE49-F238E27FC236}">
                <a16:creationId xmlns:a16="http://schemas.microsoft.com/office/drawing/2014/main" id="{0751ECE2-3C56-4AC5-A307-64094B2ACE46}"/>
              </a:ext>
            </a:extLst>
          </p:cNvPr>
          <p:cNvSpPr txBox="1"/>
          <p:nvPr/>
        </p:nvSpPr>
        <p:spPr>
          <a:xfrm>
            <a:off x="5193429" y="1731821"/>
            <a:ext cx="1035348"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Provision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Team</a:t>
            </a:r>
          </a:p>
        </p:txBody>
      </p:sp>
      <p:pic>
        <p:nvPicPr>
          <p:cNvPr id="20" name="Picture 2" descr="See the source image">
            <a:extLst>
              <a:ext uri="{FF2B5EF4-FFF2-40B4-BE49-F238E27FC236}">
                <a16:creationId xmlns:a16="http://schemas.microsoft.com/office/drawing/2014/main" id="{865AA452-C257-451A-967B-247B1A17556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762" r="58305" b="23483"/>
          <a:stretch/>
        </p:blipFill>
        <p:spPr bwMode="auto">
          <a:xfrm>
            <a:off x="3381463" y="4311352"/>
            <a:ext cx="1270587" cy="11600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ee the source image">
            <a:extLst>
              <a:ext uri="{FF2B5EF4-FFF2-40B4-BE49-F238E27FC236}">
                <a16:creationId xmlns:a16="http://schemas.microsoft.com/office/drawing/2014/main" id="{68E48D13-B274-4240-B517-F6F13351E28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762" r="58305" b="23483"/>
          <a:stretch/>
        </p:blipFill>
        <p:spPr bwMode="auto">
          <a:xfrm>
            <a:off x="3381463" y="5558021"/>
            <a:ext cx="1270587" cy="116003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See the source image">
            <a:extLst>
              <a:ext uri="{FF2B5EF4-FFF2-40B4-BE49-F238E27FC236}">
                <a16:creationId xmlns:a16="http://schemas.microsoft.com/office/drawing/2014/main" id="{0E51A789-E001-4105-8089-DC43C8B7457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762" r="58305" b="23483"/>
          <a:stretch/>
        </p:blipFill>
        <p:spPr bwMode="auto">
          <a:xfrm>
            <a:off x="3381463" y="1368887"/>
            <a:ext cx="1270587" cy="11600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clipart&#10;&#10;Description generated with high confidence">
            <a:extLst>
              <a:ext uri="{FF2B5EF4-FFF2-40B4-BE49-F238E27FC236}">
                <a16:creationId xmlns:a16="http://schemas.microsoft.com/office/drawing/2014/main" id="{459214D0-3F37-42CE-BB51-4EB8510BD27C}"/>
              </a:ext>
            </a:extLst>
          </p:cNvPr>
          <p:cNvPicPr>
            <a:picLocks noChangeAspect="1"/>
          </p:cNvPicPr>
          <p:nvPr/>
        </p:nvPicPr>
        <p:blipFill>
          <a:blip r:embed="rId11">
            <a:duotone>
              <a:schemeClr val="accent1">
                <a:shade val="45000"/>
                <a:satMod val="135000"/>
              </a:schemeClr>
              <a:prstClr val="white"/>
            </a:duotone>
          </a:blip>
          <a:stretch>
            <a:fillRect/>
          </a:stretch>
        </p:blipFill>
        <p:spPr>
          <a:xfrm>
            <a:off x="6973712" y="3977209"/>
            <a:ext cx="1270586" cy="1270586"/>
          </a:xfrm>
          <a:prstGeom prst="rect">
            <a:avLst/>
          </a:prstGeom>
        </p:spPr>
      </p:pic>
      <p:pic>
        <p:nvPicPr>
          <p:cNvPr id="5" name="Picture 4" descr="A picture containing vector graphics&#10;&#10;Description generated with high confidence">
            <a:extLst>
              <a:ext uri="{FF2B5EF4-FFF2-40B4-BE49-F238E27FC236}">
                <a16:creationId xmlns:a16="http://schemas.microsoft.com/office/drawing/2014/main" id="{4E92DC3B-E0AD-4BAC-A0CD-02B1728C84AA}"/>
              </a:ext>
            </a:extLst>
          </p:cNvPr>
          <p:cNvPicPr>
            <a:picLocks noChangeAspect="1"/>
          </p:cNvPicPr>
          <p:nvPr/>
        </p:nvPicPr>
        <p:blipFill rotWithShape="1">
          <a:blip r:embed="rId12"/>
          <a:srcRect b="23802"/>
          <a:stretch/>
        </p:blipFill>
        <p:spPr>
          <a:xfrm>
            <a:off x="5462031" y="2454427"/>
            <a:ext cx="3571543" cy="1440174"/>
          </a:xfrm>
          <a:prstGeom prst="rect">
            <a:avLst/>
          </a:prstGeom>
        </p:spPr>
      </p:pic>
    </p:spTree>
    <p:extLst>
      <p:ext uri="{BB962C8B-B14F-4D97-AF65-F5344CB8AC3E}">
        <p14:creationId xmlns:p14="http://schemas.microsoft.com/office/powerpoint/2010/main" val="17839294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timings duration="67288"/>
</athena>
</file>

<file path=customXml/itemProps1.xml><?xml version="1.0" encoding="utf-8"?>
<ds:datastoreItem xmlns:ds="http://schemas.openxmlformats.org/officeDocument/2006/customXml" ds:itemID="{9212D2E0-31FC-4564-BB93-C99D1554318E}">
  <ds:schemaRefs>
    <ds:schemaRef ds:uri="http://schemas.microsoft.com/edu/athena"/>
  </ds:schemaRefs>
</ds:datastoreItem>
</file>

<file path=customXml/itemProps2.xml><?xml version="1.0" encoding="utf-8"?>
<ds:datastoreItem xmlns:ds="http://schemas.openxmlformats.org/officeDocument/2006/customXml" ds:itemID="{D76D5B78-19B1-4407-84DE-8ED1B385BFC1}">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375</TotalTime>
  <Words>801</Words>
  <Application>Microsoft Office PowerPoint</Application>
  <PresentationFormat>Widescreen</PresentationFormat>
  <Paragraphs>202</Paragraphs>
  <Slides>15</Slides>
  <Notes>9</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15</vt:i4>
      </vt:variant>
    </vt:vector>
  </HeadingPairs>
  <TitlesOfParts>
    <vt:vector size="32" baseType="lpstr">
      <vt:lpstr>Arial</vt:lpstr>
      <vt:lpstr>Calibri</vt:lpstr>
      <vt:lpstr>Calibri Light</vt:lpstr>
      <vt:lpstr>Consolas</vt:lpstr>
      <vt:lpstr>Montserrat</vt:lpstr>
      <vt:lpstr>Montserrat ExtraBold</vt:lpstr>
      <vt:lpstr>Montserrat Light</vt:lpstr>
      <vt:lpstr>Proxima Nova</vt:lpstr>
      <vt:lpstr>Segoe UI</vt:lpstr>
      <vt:lpstr>Segoe UI Light</vt:lpstr>
      <vt:lpstr>Segoe UI Semibold</vt:lpstr>
      <vt:lpstr>Segoe UI Semilight</vt:lpstr>
      <vt:lpstr>Wingdings</vt:lpstr>
      <vt:lpstr>Office Theme</vt:lpstr>
      <vt:lpstr>5-50203_Microsoft_Ignite_Template</vt:lpstr>
      <vt:lpstr>1_5-50203_Microsoft_Ignite_Template</vt:lpstr>
      <vt:lpstr>2_5-50203_Microsoft_Ignite_Template</vt:lpstr>
      <vt:lpstr>Microsoft Graph</vt:lpstr>
      <vt:lpstr>Gateway to your data in the Microsoft cloud</vt:lpstr>
      <vt:lpstr>Microsoft Graph</vt:lpstr>
      <vt:lpstr>Microsoft 365 Platform</vt:lpstr>
      <vt:lpstr>Opportunity</vt:lpstr>
      <vt:lpstr>Microsoft Graph Gateway to your data in the Microsoft cloud  </vt:lpstr>
      <vt:lpstr>Microsoft Authentication Libraries (MSAL) – Up Next</vt:lpstr>
      <vt:lpstr>PowerPoint Presentation</vt:lpstr>
      <vt:lpstr>Contoso Airlines</vt:lpstr>
      <vt:lpstr>Use Microsoft Graph to streamline</vt:lpstr>
      <vt:lpstr>PowerPoint Presentation</vt:lpstr>
      <vt:lpstr>What are notifications? </vt:lpstr>
      <vt:lpstr>Notifications Drive Real Returns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Graph</dc:title>
  <dc:creator>Ashish Trivedi</dc:creator>
  <cp:lastModifiedBy>Ashish Trivedi</cp:lastModifiedBy>
  <cp:revision>8</cp:revision>
  <dcterms:created xsi:type="dcterms:W3CDTF">2018-10-18T22:02:05Z</dcterms:created>
  <dcterms:modified xsi:type="dcterms:W3CDTF">2018-10-19T04:17:43Z</dcterms:modified>
</cp:coreProperties>
</file>